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391" r:id="rId4"/>
    <p:sldId id="258" r:id="rId5"/>
    <p:sldId id="364" r:id="rId6"/>
    <p:sldId id="284" r:id="rId7"/>
    <p:sldId id="376" r:id="rId8"/>
    <p:sldId id="274" r:id="rId9"/>
    <p:sldId id="378" r:id="rId10"/>
    <p:sldId id="390" r:id="rId11"/>
    <p:sldId id="267" r:id="rId12"/>
    <p:sldId id="380" r:id="rId13"/>
    <p:sldId id="373" r:id="rId14"/>
    <p:sldId id="290" r:id="rId15"/>
    <p:sldId id="397" r:id="rId16"/>
    <p:sldId id="396" r:id="rId17"/>
    <p:sldId id="398" r:id="rId18"/>
    <p:sldId id="399" r:id="rId19"/>
    <p:sldId id="291" r:id="rId20"/>
    <p:sldId id="310" r:id="rId21"/>
    <p:sldId id="388" r:id="rId22"/>
    <p:sldId id="367" r:id="rId23"/>
    <p:sldId id="394" r:id="rId24"/>
    <p:sldId id="381" r:id="rId25"/>
    <p:sldId id="382" r:id="rId26"/>
    <p:sldId id="383" r:id="rId27"/>
    <p:sldId id="387" r:id="rId28"/>
    <p:sldId id="385" r:id="rId29"/>
    <p:sldId id="393" r:id="rId30"/>
    <p:sldId id="395" r:id="rId31"/>
    <p:sldId id="3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36"/>
    <p:restoredTop sz="96327"/>
  </p:normalViewPr>
  <p:slideViewPr>
    <p:cSldViewPr snapToGrid="0">
      <p:cViewPr varScale="1">
        <p:scale>
          <a:sx n="83" d="100"/>
          <a:sy n="83" d="100"/>
        </p:scale>
        <p:origin x="21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7764F-75A7-0340-A7AE-6A2E29CCA0B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D777C-17C5-4A4E-8595-BDE482A5D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MAB problems illustrate an exploration-exploitation tradeoff dilemma where agents try to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their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choice in face of uncertainty. They need to decide between exploitation in terms of the best choice with the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 information, or exploration in terms of some other possibilities which have not been tried but have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chance to beat the current best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7718C-CCAE-F54A-90DD-D8CF1123FE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Multi-Armed Bandit (MAB) are sequential experiment design problems where an agent adaptively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chooses one option among several actions to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maximise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cumulative rewards.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precisely, in each round t, </a:t>
            </a:r>
            <a:r>
              <a:rPr lang="mr-I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Samples are independent.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7718C-CCAE-F54A-90DD-D8CF1123FE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terms of the objective function, the MAB problems can be divided into two groups: regret </a:t>
            </a:r>
            <a:r>
              <a:rPr lang="en-US" err="1"/>
              <a:t>minimisation</a:t>
            </a:r>
            <a:r>
              <a:rPr lang="en-US"/>
              <a:t> problems,</a:t>
            </a:r>
            <a:r>
              <a:rPr lang="en-US" baseline="0"/>
              <a:t> </a:t>
            </a:r>
            <a:r>
              <a:rPr lang="en-US"/>
              <a:t>where the goal is  usually</a:t>
            </a:r>
            <a:r>
              <a:rPr lang="en-US" baseline="0"/>
              <a:t> </a:t>
            </a:r>
            <a:r>
              <a:rPr lang="en-US"/>
              <a:t>to </a:t>
            </a:r>
            <a:r>
              <a:rPr lang="en-US" err="1"/>
              <a:t>maximise</a:t>
            </a:r>
            <a:r>
              <a:rPr lang="en-US"/>
              <a:t> the cumulative rewards, i.e. minimise the cumulative regret; </a:t>
            </a:r>
          </a:p>
          <a:p>
            <a:r>
              <a:rPr lang="en-US"/>
              <a:t>{Best Arm Identification} (BAI) problems,</a:t>
            </a:r>
            <a:r>
              <a:rPr lang="en-US" baseline="0"/>
              <a:t> </a:t>
            </a:r>
            <a:r>
              <a:rPr lang="en-US"/>
              <a:t>where the goal is to select the optimal arm (or potentially $m$ best arms) after the exploration stage with fixed budget or fixed confidence. </a:t>
            </a:r>
          </a:p>
          <a:p>
            <a:endParaRPr lang="en-US"/>
          </a:p>
          <a:p>
            <a:r>
              <a:rPr lang="en-US"/>
              <a:t>In</a:t>
            </a:r>
            <a:r>
              <a:rPr lang="en-US" baseline="0"/>
              <a:t> terms of the summary statistics, the majority of previous work consider the optimal arms as the arm with maximum population mean. </a:t>
            </a:r>
          </a:p>
          <a:p>
            <a:r>
              <a:rPr lang="en-US" baseline="0"/>
              <a:t>Recent work shows interesting considerations in terms of qualify arm </a:t>
            </a:r>
            <a:r>
              <a:rPr lang="en-US" baseline="0" err="1"/>
              <a:t>wrt</a:t>
            </a:r>
            <a:r>
              <a:rPr lang="en-US" baseline="0"/>
              <a:t> the risk-averse measure, for example, </a:t>
            </a:r>
            <a:r>
              <a:rPr lang="mr-IN" baseline="0"/>
              <a:t>…</a:t>
            </a:r>
            <a:r>
              <a:rPr lang="en-US" baseline="0"/>
              <a:t>.</a:t>
            </a:r>
          </a:p>
          <a:p>
            <a:r>
              <a:rPr lang="en-US" baseline="0"/>
              <a:t>We consider the quantile based bandit problems, we will show the motivation of using quantiles in toy examples.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2CFC7-3DBD-EE4A-AF2D-CDFDDCE571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0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78D96-3603-714B-AA72-E11A0422ECC0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346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terms of the objective function, the MAB problems can be divided into two groups: regret </a:t>
            </a:r>
            <a:r>
              <a:rPr lang="en-US" err="1"/>
              <a:t>minimisation</a:t>
            </a:r>
            <a:r>
              <a:rPr lang="en-US"/>
              <a:t> problems,</a:t>
            </a:r>
            <a:r>
              <a:rPr lang="en-US" baseline="0"/>
              <a:t> </a:t>
            </a:r>
            <a:r>
              <a:rPr lang="en-US"/>
              <a:t>where the goal is  usually</a:t>
            </a:r>
            <a:r>
              <a:rPr lang="en-US" baseline="0"/>
              <a:t> </a:t>
            </a:r>
            <a:r>
              <a:rPr lang="en-US"/>
              <a:t>to </a:t>
            </a:r>
            <a:r>
              <a:rPr lang="en-US" err="1"/>
              <a:t>maximise</a:t>
            </a:r>
            <a:r>
              <a:rPr lang="en-US"/>
              <a:t> the cumulative rewards, i.e. minimise the cumulative regret; </a:t>
            </a:r>
          </a:p>
          <a:p>
            <a:r>
              <a:rPr lang="en-US"/>
              <a:t>{Best Arm Identification} (BAI) problems,</a:t>
            </a:r>
            <a:r>
              <a:rPr lang="en-US" baseline="0"/>
              <a:t> </a:t>
            </a:r>
            <a:r>
              <a:rPr lang="en-US"/>
              <a:t>where the goal is to select the optimal arm (or potentially $m$ best arms) after the exploration stage with fixed budget or fixed confidence. </a:t>
            </a:r>
          </a:p>
          <a:p>
            <a:endParaRPr lang="en-US"/>
          </a:p>
          <a:p>
            <a:r>
              <a:rPr lang="en-US"/>
              <a:t>In</a:t>
            </a:r>
            <a:r>
              <a:rPr lang="en-US" baseline="0"/>
              <a:t> terms of the summary statistics, the majority of previous work consider the optimal arms as the arm with maximum population mean. </a:t>
            </a:r>
          </a:p>
          <a:p>
            <a:r>
              <a:rPr lang="en-US" baseline="0"/>
              <a:t>Recent work shows interesting considerations in terms of qualify arm </a:t>
            </a:r>
            <a:r>
              <a:rPr lang="en-US" baseline="0" err="1"/>
              <a:t>wrt</a:t>
            </a:r>
            <a:r>
              <a:rPr lang="en-US" baseline="0"/>
              <a:t> the risk-averse measure, for example, </a:t>
            </a:r>
            <a:r>
              <a:rPr lang="mr-IN" baseline="0"/>
              <a:t>…</a:t>
            </a:r>
            <a:r>
              <a:rPr lang="en-US" baseline="0"/>
              <a:t>.</a:t>
            </a:r>
          </a:p>
          <a:p>
            <a:r>
              <a:rPr lang="en-US" baseline="0"/>
              <a:t>We consider the quantile based bandit problems, we will show the motivation of using quantiles in toy examples.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2CFC7-3DBD-EE4A-AF2D-CDFDDCE571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590BD-E7D2-0C68-11CE-1B7C35F6F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FF526-DC21-9801-F5D3-D3C4BF7E7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288DF-6C2D-8F1C-9D4D-658BC693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F2E5-89AA-B394-0B8D-7F8AC476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3EC5-3B42-83DC-AAFE-B422DAD02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0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8721-171B-5897-AEF5-39E3A2AB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63207-5BE6-4138-EEC9-6AE0DF7FE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4234C-24A4-216E-E00E-629C0836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BB4BD-7D69-754D-DB71-BD6610FD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42BEC-81B0-05FE-6541-D3B49A20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6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D79BE-7EA4-0A56-38D5-8B2A3A10C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0D74A-BC8A-ED61-E200-51E527839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E050C-A0CC-CC2A-3526-0547B3F6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C66D1-98F8-B75E-E131-1BFFFC6ED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E4856-F434-DD3F-618D-5E1A8780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53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21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77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39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30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13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32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2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386B-DB6C-774D-C846-932434CA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B720-9A2A-8F57-F89F-6F19E3C73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124F1-F1C3-C308-3827-E71360EB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83459-B9E0-91C4-BFB6-71253242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4003-B27A-745D-4E65-2E049B42F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346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59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1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8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D198-5296-D9F6-2E62-F4EA3C75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CBA0D-C55A-CC41-5EA6-5CFE002B9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B62E7-15CF-6DE7-BA82-7BBEBAB3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3A8B9-9844-00D7-DD39-BACAD542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F816D-0645-DB9F-BD15-420E4727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1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2227-0E8C-A13F-1F51-F2179487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2445D-F4B0-53D8-FAFB-2F1B0CF42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4ABBD-2ABA-40FC-B1C9-2DC022858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04A44-5819-0C37-6FDB-C5867515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FA372-D5E5-E95A-EFE1-90C8C3AC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37A1E-F01B-3E45-DE27-DD65B69B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C985-F5F2-0943-6A8A-DC933979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861B5-6185-2500-F056-BFBBD3EC4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4DED5-8A3D-776A-924F-85D7FB88D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B2EEE-D3ED-E675-3577-3F19DBE4D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0B8D5F-0484-B972-BC67-916C330BF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230D0E-5AEC-6FF9-4A7A-089A26FA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CE569-E7B0-D09A-9FCC-931709F7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3F822-6B36-CA7A-5D19-91DA7E7B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77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752-85BC-AFF7-C271-2B20B623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C0C8D-AC69-A4CD-E684-545EB8E4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A40E0-9F17-0EDA-FC4B-B4CD6DB5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0CF8B-C01D-BB34-73D0-3EC68D93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7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D40B0-BEE2-D655-C7C9-9C48580F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1B64E-567D-39C8-B4A4-B7ED6B79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8A05A-7F35-EF90-BBD2-D5C274DE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4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B9E19-25B2-F137-1D47-F59CBB9B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CF76-1FC8-5261-0755-6CAC9F8D3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6C852-2018-E6CA-D332-4BE0003D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5E7F9-F4DA-C1E7-DEA7-9D483D4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EEB8D-AF63-D546-0D37-CFB1CB83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42497-0019-DD2F-F3F1-30480F5D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6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C52D-7E7A-EE95-152E-0D327128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18684-701E-92E3-6AD7-C0612D81E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73B08-D724-A3F5-1B49-407391C1A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28CF3-9C00-ECB1-CA41-BD00DD84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894B6-4EE7-3623-B999-4AF92D75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F1136-6AE2-8F5A-8B2F-2BDD7C2B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3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C2D89-28DC-1859-6DF0-1A5ED7AB3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D477-70C8-8C7A-0899-AB9A38C37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092EF-9185-B5C4-E317-219DA4F9A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DEA7-169B-AF67-1B37-6BE996A10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D99D7-6406-B4C2-E754-5A8984DC6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4768613-FF15-D34B-965E-EA4E433747B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99E0EFA-9860-E544-B1E5-4AF4365F7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0.cs.ucl.ac.uk/staff/d.silver/web/Teaching_files/XX.pdf" TargetMode="External"/><Relationship Id="rId3" Type="http://schemas.openxmlformats.org/officeDocument/2006/relationships/image" Target="../media/image15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3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1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D83A34-22AF-94D2-49D4-459233CB2281}"/>
              </a:ext>
            </a:extLst>
          </p:cNvPr>
          <p:cNvSpPr/>
          <p:nvPr/>
        </p:nvSpPr>
        <p:spPr>
          <a:xfrm>
            <a:off x="0" y="18220"/>
            <a:ext cx="12192000" cy="12604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159B9-BB7F-91E4-8943-8E35B9228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Introduction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to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Machine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Learning</a:t>
            </a:r>
            <a:br>
              <a:rPr lang="en-US" altLang="zh-CN" dirty="0">
                <a:solidFill>
                  <a:schemeClr val="accent2"/>
                </a:solidFill>
              </a:rPr>
            </a:br>
            <a:r>
              <a:rPr lang="en-US" altLang="zh-CN" sz="4800" dirty="0">
                <a:solidFill>
                  <a:schemeClr val="accent2"/>
                </a:solidFill>
              </a:rPr>
              <a:t>Decision</a:t>
            </a:r>
            <a:r>
              <a:rPr lang="zh-CN" altLang="en-US" sz="4800" dirty="0">
                <a:solidFill>
                  <a:schemeClr val="accent2"/>
                </a:solidFill>
              </a:rPr>
              <a:t> </a:t>
            </a:r>
            <a:r>
              <a:rPr lang="en-US" altLang="zh-CN" sz="4800" dirty="0">
                <a:solidFill>
                  <a:schemeClr val="accent2"/>
                </a:solidFill>
              </a:rPr>
              <a:t>Making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75153-8117-2E14-823E-95769F47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1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04A15E6-2F70-8096-B9D3-B786E68A1C35}"/>
              </a:ext>
            </a:extLst>
          </p:cNvPr>
          <p:cNvSpPr txBox="1">
            <a:spLocks/>
          </p:cNvSpPr>
          <p:nvPr/>
        </p:nvSpPr>
        <p:spPr>
          <a:xfrm>
            <a:off x="1524000" y="385024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Dr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Mengyan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Zhang</a:t>
            </a:r>
          </a:p>
          <a:p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NCI,</a:t>
            </a:r>
            <a:r>
              <a: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Australia</a:t>
            </a:r>
          </a:p>
          <a:p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University</a:t>
            </a:r>
            <a:r>
              <a: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Oxford</a:t>
            </a: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ECB99D-9453-730E-8078-1C5B72A8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7" y="184132"/>
            <a:ext cx="2646306" cy="9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download University of Oxford Logo Large Size for Desktop, Mobile &amp;  Tablet. [1600x1000]. 50+ UW Wallpaper on Wallpaper… | Oxford university,  Oxford, University">
            <a:extLst>
              <a:ext uri="{FF2B5EF4-FFF2-40B4-BE49-F238E27FC236}">
                <a16:creationId xmlns:a16="http://schemas.microsoft.com/office/drawing/2014/main" id="{96406F70-E88A-9FEB-2382-EE40D5DB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197" y="29011"/>
            <a:ext cx="2005144" cy="124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creenshot, graphics, graphic design, font&#10;&#10;Description automatically generated">
            <a:extLst>
              <a:ext uri="{FF2B5EF4-FFF2-40B4-BE49-F238E27FC236}">
                <a16:creationId xmlns:a16="http://schemas.microsoft.com/office/drawing/2014/main" id="{B1945FF0-4D57-C5ED-F609-370B64FEA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057" y="97824"/>
            <a:ext cx="2504132" cy="1064256"/>
          </a:xfrm>
          <a:prstGeom prst="rect">
            <a:avLst/>
          </a:prstGeom>
        </p:spPr>
      </p:pic>
      <p:pic>
        <p:nvPicPr>
          <p:cNvPr id="8" name="Graphic 2">
            <a:extLst>
              <a:ext uri="{FF2B5EF4-FFF2-40B4-BE49-F238E27FC236}">
                <a16:creationId xmlns:a16="http://schemas.microsoft.com/office/drawing/2014/main" id="{BCE95886-F357-CD27-072F-9B2A6561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5563"/>
            <a:ext cx="121920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50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06" y="-67197"/>
            <a:ext cx="5177893" cy="3883420"/>
          </a:xfrm>
        </p:spPr>
      </p:pic>
      <p:sp>
        <p:nvSpPr>
          <p:cNvPr id="8" name="TextBox 7"/>
          <p:cNvSpPr txBox="1"/>
          <p:nvPr/>
        </p:nvSpPr>
        <p:spPr>
          <a:xfrm>
            <a:off x="728673" y="468996"/>
            <a:ext cx="51778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</a:t>
            </a:r>
            <a:r>
              <a:rPr lang="en-US" altLang="zh-CN" sz="2800" b="1" dirty="0"/>
              <a:t>ulti-armed Bandits:</a:t>
            </a:r>
          </a:p>
          <a:p>
            <a:r>
              <a:rPr lang="en-US" sz="2800" b="1" dirty="0"/>
              <a:t>	Sequential decision</a:t>
            </a:r>
            <a:r>
              <a:rPr lang="en-US" altLang="zh-CN" sz="2800" b="1" dirty="0"/>
              <a:t>-</a:t>
            </a:r>
            <a:r>
              <a:rPr lang="en-US" sz="2800" b="1" dirty="0"/>
              <a:t>making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2201" y="2913403"/>
                <a:ext cx="10363222" cy="3083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 </a:t>
                </a:r>
                <a:endParaRPr lang="en-US" sz="3200" dirty="0"/>
              </a:p>
              <a:p>
                <a:r>
                  <a:rPr lang="zh-CN" altLang="en-US" sz="2400" dirty="0"/>
                  <a:t>      </a:t>
                </a:r>
                <a:r>
                  <a:rPr lang="en-US" sz="2400" dirty="0"/>
                  <a:t>In each round 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 {1, .., N},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1. an agent selects an arm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     </a:t>
                </a:r>
                <a:r>
                  <a:rPr lang="en-US" sz="2400" dirty="0"/>
                  <a:t>according policy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</a:p>
              <a:p>
                <a:r>
                  <a:rPr lang="en-US" sz="2400" dirty="0"/>
                  <a:t>	2. then receive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sampled from unknown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</a:p>
              <a:p>
                <a:r>
                  <a:rPr lang="en-US" sz="2400" dirty="0"/>
                  <a:t>	3. update estimations over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based on historical observations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1" y="2913403"/>
                <a:ext cx="10363222" cy="3083023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96F643F-8065-2490-D2AD-B60AEEDD5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145" y="4098036"/>
            <a:ext cx="307186" cy="2991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4D91-93FA-25F2-FEE9-2F7F9993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20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58"/>
    </mc:Choice>
    <mc:Fallback xmlns="">
      <p:transition spd="slow" advTm="550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860" y="309285"/>
            <a:ext cx="4340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Multi-Armed Bandits</a:t>
            </a:r>
          </a:p>
          <a:p>
            <a:endParaRPr lang="en-US" sz="2800" b="1"/>
          </a:p>
        </p:txBody>
      </p:sp>
      <p:sp>
        <p:nvSpPr>
          <p:cNvPr id="12" name="TextBox 11"/>
          <p:cNvSpPr txBox="1"/>
          <p:nvPr/>
        </p:nvSpPr>
        <p:spPr>
          <a:xfrm>
            <a:off x="1022445" y="4355742"/>
            <a:ext cx="6390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Regret minimization</a:t>
            </a:r>
            <a:r>
              <a:rPr lang="en-US" sz="2400"/>
              <a:t>:</a:t>
            </a:r>
            <a:r>
              <a:rPr lang="zh-CN" altLang="en-US" sz="2400"/>
              <a:t> </a:t>
            </a:r>
            <a:r>
              <a:rPr lang="en-US" altLang="zh-CN" sz="2000"/>
              <a:t>maximize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cumulative</a:t>
            </a:r>
            <a:r>
              <a:rPr lang="zh-CN" altLang="en-US" sz="2000"/>
              <a:t> </a:t>
            </a:r>
            <a:r>
              <a:rPr lang="en-US" altLang="zh-CN" sz="2000"/>
              <a:t>reward </a:t>
            </a:r>
          </a:p>
          <a:p>
            <a:r>
              <a:rPr lang="en-US" altLang="zh-CN" sz="2000"/>
              <a:t>			(i.e. minimize cumulative regret)</a:t>
            </a:r>
            <a:r>
              <a:rPr lang="zh-CN" altLang="en-US" sz="2000"/>
              <a:t> </a:t>
            </a:r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>
            <a:off x="1022445" y="1821049"/>
            <a:ext cx="313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Best Arm Identification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92409" y="1774882"/>
            <a:ext cx="6982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Fixed Budget:  </a:t>
            </a:r>
          </a:p>
          <a:p>
            <a:r>
              <a:rPr lang="en-US" sz="2400"/>
              <a:t>	</a:t>
            </a:r>
            <a:r>
              <a:rPr lang="en-US"/>
              <a:t>the number of round for exploration phase is fixed and known </a:t>
            </a:r>
          </a:p>
          <a:p>
            <a:r>
              <a:rPr lang="en-US"/>
              <a:t>        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4421193" y="2865867"/>
            <a:ext cx="6286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Fixed Confidence: </a:t>
            </a:r>
          </a:p>
          <a:p>
            <a:r>
              <a:rPr lang="en-US" sz="2400"/>
              <a:t>	</a:t>
            </a:r>
            <a:r>
              <a:rPr lang="en-US"/>
              <a:t>the confidence level of quality of returned arms is fixed</a:t>
            </a:r>
          </a:p>
          <a:p>
            <a:r>
              <a:rPr lang="en-US"/>
              <a:t>         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644861" y="2077388"/>
            <a:ext cx="306565" cy="25503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Left Brace 18"/>
          <p:cNvSpPr/>
          <p:nvPr/>
        </p:nvSpPr>
        <p:spPr>
          <a:xfrm>
            <a:off x="4113858" y="2051882"/>
            <a:ext cx="307335" cy="1089882"/>
          </a:xfrm>
          <a:prstGeom prst="leftBrace">
            <a:avLst>
              <a:gd name="adj1" fmla="val 8333"/>
              <a:gd name="adj2" fmla="val 160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F3011-8B53-4A34-B8FE-C162DE21DB0C}"/>
              </a:ext>
            </a:extLst>
          </p:cNvPr>
          <p:cNvSpPr txBox="1"/>
          <p:nvPr/>
        </p:nvSpPr>
        <p:spPr>
          <a:xfrm>
            <a:off x="1034142" y="2273657"/>
            <a:ext cx="3059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to recommend best arm(s) </a:t>
            </a:r>
          </a:p>
          <a:p>
            <a:pPr algn="ctr"/>
            <a:r>
              <a:rPr lang="en-US"/>
              <a:t>at the end of exploration 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C55CD-56E0-4B7B-AB62-E9FA632A7867}"/>
              </a:ext>
            </a:extLst>
          </p:cNvPr>
          <p:cNvSpPr txBox="1"/>
          <p:nvPr/>
        </p:nvSpPr>
        <p:spPr>
          <a:xfrm>
            <a:off x="2641823" y="1164422"/>
            <a:ext cx="144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Simple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1AF4E8-AD5C-4F7B-BBFF-C9537372D229}"/>
                  </a:ext>
                </a:extLst>
              </p:cNvPr>
              <p:cNvSpPr txBox="1"/>
              <p:nvPr/>
            </p:nvSpPr>
            <p:spPr>
              <a:xfrm>
                <a:off x="4267525" y="1194380"/>
                <a:ext cx="1500539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1AF4E8-AD5C-4F7B-BBFF-C9537372D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5" y="1194380"/>
                <a:ext cx="1500539" cy="302199"/>
              </a:xfrm>
              <a:prstGeom prst="rect">
                <a:avLst/>
              </a:prstGeom>
              <a:blipFill>
                <a:blip r:embed="rId3"/>
                <a:stretch>
                  <a:fillRect l="-2033" r="-40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01ECB53-1CF5-4B51-89D2-4D75DAD84F6E}"/>
              </a:ext>
            </a:extLst>
          </p:cNvPr>
          <p:cNvSpPr txBox="1"/>
          <p:nvPr/>
        </p:nvSpPr>
        <p:spPr>
          <a:xfrm>
            <a:off x="7780667" y="4627717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Cumulative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3D1E10-750C-4786-98B0-C72D401CA7A9}"/>
                  </a:ext>
                </a:extLst>
              </p:cNvPr>
              <p:cNvSpPr txBox="1"/>
              <p:nvPr/>
            </p:nvSpPr>
            <p:spPr>
              <a:xfrm>
                <a:off x="9941189" y="4537955"/>
                <a:ext cx="1493294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3D1E10-750C-4786-98B0-C72D401CA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189" y="4537955"/>
                <a:ext cx="1493294" cy="566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496ECB-EAD9-4640-9D0C-6E14CE0CA04B}"/>
                  </a:ext>
                </a:extLst>
              </p:cNvPr>
              <p:cNvSpPr txBox="1"/>
              <p:nvPr/>
            </p:nvSpPr>
            <p:spPr>
              <a:xfrm>
                <a:off x="6886530" y="1162925"/>
                <a:ext cx="1624740" cy="393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 …,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496ECB-EAD9-4640-9D0C-6E14CE0CA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530" y="1162925"/>
                <a:ext cx="1624740" cy="393056"/>
              </a:xfrm>
              <a:prstGeom prst="rect">
                <a:avLst/>
              </a:prstGeom>
              <a:blipFill>
                <a:blip r:embed="rId5"/>
                <a:stretch>
                  <a:fillRect l="-3008" r="-112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21CA12-F2A7-D742-AE4D-8C8F4BCDCE78}"/>
              </a:ext>
            </a:extLst>
          </p:cNvPr>
          <p:cNvSpPr txBox="1"/>
          <p:nvPr/>
        </p:nvSpPr>
        <p:spPr>
          <a:xfrm>
            <a:off x="5937511" y="1158036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where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CEB74-D855-435A-8792-9045BDE73B66}"/>
              </a:ext>
            </a:extLst>
          </p:cNvPr>
          <p:cNvSpPr/>
          <p:nvPr/>
        </p:nvSpPr>
        <p:spPr>
          <a:xfrm>
            <a:off x="2385391" y="1052477"/>
            <a:ext cx="6233823" cy="5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3EFFF-06C6-405B-9312-88BF2D03D141}"/>
              </a:ext>
            </a:extLst>
          </p:cNvPr>
          <p:cNvSpPr/>
          <p:nvPr/>
        </p:nvSpPr>
        <p:spPr>
          <a:xfrm>
            <a:off x="7712765" y="4541342"/>
            <a:ext cx="3915416" cy="583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38AD013-BEA7-4ED3-A57F-B729C6DD18F0}"/>
              </a:ext>
            </a:extLst>
          </p:cNvPr>
          <p:cNvCxnSpPr>
            <a:endCxn id="6" idx="1"/>
          </p:cNvCxnSpPr>
          <p:nvPr/>
        </p:nvCxnSpPr>
        <p:spPr>
          <a:xfrm flipV="1">
            <a:off x="1725433" y="1344465"/>
            <a:ext cx="659958" cy="476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DA15AEF-E370-42B4-B7A5-8B55F6CE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003A-9CAF-4E65-B6C3-11C4214CA2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4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E633-953F-113B-C4A6-7EA79AD9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Bandits?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1D19-6ED9-1483-E359-325F12DC3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Challenge: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sequential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decision-making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with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uncertainty</a:t>
            </a:r>
          </a:p>
          <a:p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E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&amp;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E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dilemma</a:t>
            </a:r>
            <a:r>
              <a:rPr lang="zh-CN" altLang="en-US" b="1" dirty="0">
                <a:solidFill>
                  <a:srgbClr val="E20E27"/>
                </a:solidFill>
              </a:rPr>
              <a:t> </a:t>
            </a:r>
            <a:endParaRPr lang="en-US" altLang="zh-CN" b="1" dirty="0">
              <a:solidFill>
                <a:srgbClr val="E20E27"/>
              </a:solidFill>
            </a:endParaRPr>
          </a:p>
          <a:p>
            <a:r>
              <a:rPr lang="en-US" altLang="zh-CN" b="1" dirty="0">
                <a:solidFill>
                  <a:srgbClr val="E20E27"/>
                </a:solidFill>
              </a:rPr>
              <a:t>Applications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design:</a:t>
            </a:r>
            <a:r>
              <a:rPr lang="zh-CN" altLang="en-US" dirty="0"/>
              <a:t> </a:t>
            </a:r>
            <a:r>
              <a:rPr lang="en-US" altLang="zh-CN" dirty="0"/>
              <a:t>clinical,</a:t>
            </a:r>
            <a:r>
              <a:rPr lang="zh-CN" altLang="en-US" dirty="0"/>
              <a:t> </a:t>
            </a:r>
            <a:r>
              <a:rPr lang="en-US" altLang="zh-CN" dirty="0"/>
              <a:t>drug,</a:t>
            </a:r>
            <a:r>
              <a:rPr lang="zh-CN" altLang="en-US" dirty="0"/>
              <a:t> </a:t>
            </a:r>
            <a:r>
              <a:rPr lang="en-US" altLang="zh-CN" dirty="0"/>
              <a:t>food</a:t>
            </a:r>
          </a:p>
          <a:p>
            <a:pPr lvl="1"/>
            <a:r>
              <a:rPr lang="en-US" altLang="zh-CN" dirty="0"/>
              <a:t>Configure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interfaces:</a:t>
            </a:r>
            <a:r>
              <a:rPr lang="zh-CN" altLang="en-US" dirty="0"/>
              <a:t> </a:t>
            </a:r>
            <a:r>
              <a:rPr lang="en-US" altLang="zh-CN" dirty="0"/>
              <a:t>item</a:t>
            </a:r>
            <a:r>
              <a:rPr lang="zh-CN" altLang="en-US" dirty="0"/>
              <a:t> </a:t>
            </a:r>
            <a:r>
              <a:rPr lang="en-US" altLang="zh-CN" dirty="0"/>
              <a:t>recommendations,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pricing,</a:t>
            </a:r>
            <a:r>
              <a:rPr lang="zh-CN" altLang="en-US" dirty="0"/>
              <a:t> </a:t>
            </a:r>
            <a:r>
              <a:rPr lang="en-US" altLang="zh-CN" dirty="0"/>
              <a:t>ad</a:t>
            </a:r>
            <a:r>
              <a:rPr lang="zh-CN" altLang="en-US" dirty="0"/>
              <a:t> </a:t>
            </a:r>
            <a:r>
              <a:rPr lang="en-US" altLang="zh-CN" dirty="0"/>
              <a:t>placement</a:t>
            </a:r>
          </a:p>
          <a:p>
            <a:pPr lvl="1"/>
            <a:r>
              <a:rPr lang="en-US" altLang="zh-CN" dirty="0"/>
              <a:t>Plays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role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GB" altLang="zh-CN" dirty="0"/>
              <a:t>Monte Carlo Tree Search</a:t>
            </a:r>
          </a:p>
          <a:p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branches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E20E27"/>
                </a:solidFill>
              </a:rPr>
              <a:t>math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concentration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theory,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7AF7-E336-62E9-B173-6E8ECD3F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12</a:t>
            </a:fld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34FB5-1AEF-02C1-BAFD-948C7629EAFB}"/>
              </a:ext>
            </a:extLst>
          </p:cNvPr>
          <p:cNvSpPr/>
          <p:nvPr/>
        </p:nvSpPr>
        <p:spPr>
          <a:xfrm>
            <a:off x="391887" y="6492263"/>
            <a:ext cx="109619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Tor Lattimore and Csaba </a:t>
            </a:r>
            <a:r>
              <a:rPr lang="en-GB" sz="1100" dirty="0" err="1"/>
              <a:t>Szepesvari</a:t>
            </a:r>
            <a:r>
              <a:rPr lang="en-GB" sz="1100" dirty="0">
                <a:latin typeface="Arial" panose="020B0604020202020204" pitchFamily="34" charset="0"/>
              </a:rPr>
              <a:t>, 2020. Bandit Algorithms. Cambridge University</a:t>
            </a:r>
            <a:r>
              <a:rPr lang="zh-CN" altLang="en-US" sz="1100" dirty="0">
                <a:latin typeface="Arial" panose="020B0604020202020204" pitchFamily="34" charset="0"/>
              </a:rPr>
              <a:t> </a:t>
            </a:r>
            <a:r>
              <a:rPr lang="en-GB" sz="1100" dirty="0">
                <a:latin typeface="Arial" panose="020B0604020202020204" pitchFamily="34" charset="0"/>
              </a:rPr>
              <a:t>Press. </a:t>
            </a:r>
            <a:endParaRPr lang="en-CN" sz="1100" dirty="0"/>
          </a:p>
        </p:txBody>
      </p:sp>
    </p:spTree>
    <p:extLst>
      <p:ext uri="{BB962C8B-B14F-4D97-AF65-F5344CB8AC3E}">
        <p14:creationId xmlns:p14="http://schemas.microsoft.com/office/powerpoint/2010/main" val="55762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5972" y="324069"/>
            <a:ext cx="7062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MAB</a:t>
            </a:r>
            <a:r>
              <a:rPr lang="zh-CN" altLang="en-US" sz="2400" b="1"/>
              <a:t> </a:t>
            </a:r>
            <a:r>
              <a:rPr lang="en-US" sz="2400" b="1"/>
              <a:t>Regret minimization</a:t>
            </a:r>
            <a:r>
              <a:rPr lang="en-US" sz="2400"/>
              <a:t>:</a:t>
            </a:r>
            <a:r>
              <a:rPr lang="zh-CN" altLang="en-US" sz="2400"/>
              <a:t> </a:t>
            </a:r>
            <a:r>
              <a:rPr lang="en-US" altLang="zh-CN" sz="2000"/>
              <a:t>maximize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cumulative</a:t>
            </a:r>
            <a:r>
              <a:rPr lang="zh-CN" altLang="en-US" sz="2000"/>
              <a:t> </a:t>
            </a:r>
            <a:r>
              <a:rPr lang="en-US" altLang="zh-CN" sz="2000"/>
              <a:t>reward </a:t>
            </a:r>
          </a:p>
          <a:p>
            <a:r>
              <a:rPr lang="en-US" altLang="zh-CN" sz="2000"/>
              <a:t>			(i.e. minimize cumulative regret)</a:t>
            </a:r>
            <a:r>
              <a:rPr lang="zh-CN" altLang="en-US" sz="2000"/>
              <a:t> </a:t>
            </a:r>
            <a:endParaRPr lang="en-US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ECB53-1CF5-4B51-89D2-4D75DAD84F6E}"/>
              </a:ext>
            </a:extLst>
          </p:cNvPr>
          <p:cNvSpPr txBox="1"/>
          <p:nvPr/>
        </p:nvSpPr>
        <p:spPr>
          <a:xfrm>
            <a:off x="7863642" y="469918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Cumulative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3D1E10-750C-4786-98B0-C72D401CA7A9}"/>
                  </a:ext>
                </a:extLst>
              </p:cNvPr>
              <p:cNvSpPr txBox="1"/>
              <p:nvPr/>
            </p:nvSpPr>
            <p:spPr>
              <a:xfrm>
                <a:off x="10024164" y="380156"/>
                <a:ext cx="1493294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3D1E10-750C-4786-98B0-C72D401CA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164" y="380156"/>
                <a:ext cx="1493294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AC3EFFF-06C6-405B-9312-88BF2D03D141}"/>
              </a:ext>
            </a:extLst>
          </p:cNvPr>
          <p:cNvSpPr/>
          <p:nvPr/>
        </p:nvSpPr>
        <p:spPr>
          <a:xfrm>
            <a:off x="7776449" y="343924"/>
            <a:ext cx="3915416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BDA15AEF-E370-42B4-B7A5-8B55F6CE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003A-9CAF-4E65-B6C3-11C4214CA28B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81505-8AC5-A147-B3A5-54C8D70EDA5C}"/>
                  </a:ext>
                </a:extLst>
              </p:cNvPr>
              <p:cNvSpPr txBox="1"/>
              <p:nvPr/>
            </p:nvSpPr>
            <p:spPr>
              <a:xfrm>
                <a:off x="7776449" y="1321781"/>
                <a:ext cx="1455720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81505-8AC5-A147-B3A5-54C8D70ED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449" y="1321781"/>
                <a:ext cx="1455720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D06FEC2-65CC-384A-AC3A-A808412E8E34}"/>
              </a:ext>
            </a:extLst>
          </p:cNvPr>
          <p:cNvSpPr txBox="1"/>
          <p:nvPr/>
        </p:nvSpPr>
        <p:spPr>
          <a:xfrm>
            <a:off x="2357550" y="1493606"/>
            <a:ext cx="531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good</a:t>
            </a:r>
            <a:r>
              <a:rPr lang="zh-CN" altLang="en-US"/>
              <a:t> </a:t>
            </a:r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should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sublinear</a:t>
            </a:r>
            <a:r>
              <a:rPr lang="zh-CN" altLang="en-US"/>
              <a:t> </a:t>
            </a:r>
            <a:r>
              <a:rPr lang="en-US" altLang="zh-CN"/>
              <a:t>cumulative</a:t>
            </a:r>
            <a:r>
              <a:rPr lang="zh-CN" altLang="en-US"/>
              <a:t> </a:t>
            </a:r>
            <a:r>
              <a:rPr lang="en-US" altLang="zh-CN"/>
              <a:t>regret</a:t>
            </a:r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F34882-1014-4647-A90F-9E0DB0C1060C}"/>
                  </a:ext>
                </a:extLst>
              </p:cNvPr>
              <p:cNvSpPr txBox="1"/>
              <p:nvPr/>
            </p:nvSpPr>
            <p:spPr>
              <a:xfrm>
                <a:off x="495972" y="1930858"/>
                <a:ext cx="1124989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Classical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algorithms:</a:t>
                </a:r>
              </a:p>
              <a:p>
                <a:endParaRPr lang="en-US" altLang="zh-CN" b="1" dirty="0"/>
              </a:p>
              <a:p>
                <a:r>
                  <a:rPr lang="en-US" altLang="zh-CN" dirty="0"/>
                  <a:t>-</a:t>
                </a:r>
                <a:r>
                  <a:rPr lang="zh-CN" altLang="en-US" dirty="0"/>
                  <a:t>    </a:t>
                </a:r>
                <a:r>
                  <a:rPr lang="en-US" altLang="zh-CN" b="1" dirty="0"/>
                  <a:t>Explore-Then-Commit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(ETC)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select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fixed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exploit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committing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zh-CN" b="1" dirty="0"/>
                  <a:t>Epsilon-Greedy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select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probability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select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probability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b="1" dirty="0"/>
                  <a:t>Upper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Confidence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Bound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(UCB)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select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highest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UCB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score</a:t>
                </a:r>
              </a:p>
              <a:p>
                <a:pPr marL="285750" indent="-285750">
                  <a:buFontTx/>
                  <a:buChar char="-"/>
                </a:pPr>
                <a:endParaRPr lang="en-US" altLang="zh-CN" dirty="0"/>
              </a:p>
              <a:p>
                <a:pPr marL="285750" indent="-285750">
                  <a:buFontTx/>
                  <a:buChar char="-"/>
                </a:pPr>
                <a:endParaRPr lang="en-US" altLang="zh-CN" dirty="0"/>
              </a:p>
              <a:p>
                <a:pPr marL="285750" indent="-285750">
                  <a:buFontTx/>
                  <a:buChar char="-"/>
                </a:pPr>
                <a:endParaRPr lang="en-US" altLang="zh-CN" dirty="0"/>
              </a:p>
              <a:p>
                <a:pPr marL="285750" indent="-285750">
                  <a:buFontTx/>
                  <a:buChar char="-"/>
                </a:pPr>
                <a:endParaRPr lang="en-US" altLang="zh-CN" dirty="0"/>
              </a:p>
              <a:p>
                <a:pPr marL="285750" indent="-285750">
                  <a:buFontTx/>
                  <a:buChar char="-"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CN" altLang="zh-CN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F34882-1014-4647-A90F-9E0DB0C1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72" y="1930858"/>
                <a:ext cx="11249892" cy="3785652"/>
              </a:xfrm>
              <a:prstGeom prst="rect">
                <a:avLst/>
              </a:prstGeom>
              <a:blipFill>
                <a:blip r:embed="rId5"/>
                <a:stretch>
                  <a:fillRect l="-789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F336EF-D346-4545-BB29-D3A0A0DC1884}"/>
                  </a:ext>
                </a:extLst>
              </p:cNvPr>
              <p:cNvSpPr txBox="1"/>
              <p:nvPr/>
            </p:nvSpPr>
            <p:spPr>
              <a:xfrm>
                <a:off x="7558226" y="4215649"/>
                <a:ext cx="3147400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𝑈𝐶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CN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F336EF-D346-4545-BB29-D3A0A0DC1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226" y="4215649"/>
                <a:ext cx="3147400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2633B42B-5EFE-064A-BAA6-FE762E138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12" y="3804308"/>
            <a:ext cx="6746514" cy="29171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DD2404-9BC5-6245-81F7-58A33BC77E4A}"/>
              </a:ext>
            </a:extLst>
          </p:cNvPr>
          <p:cNvSpPr txBox="1"/>
          <p:nvPr/>
        </p:nvSpPr>
        <p:spPr>
          <a:xfrm>
            <a:off x="209700" y="651861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>
                <a:solidFill>
                  <a:srgbClr val="111111"/>
                </a:solidFill>
                <a:effectLst/>
                <a:latin typeface="Lora" panose="020F0502020204030204" pitchFamily="34" charset="0"/>
              </a:rPr>
              <a:t>image source: </a:t>
            </a:r>
            <a:r>
              <a:rPr lang="en-GB" sz="1200" b="0" i="1" u="none" strike="noStrike">
                <a:solidFill>
                  <a:srgbClr val="E0491F"/>
                </a:solidFill>
                <a:effectLst/>
                <a:latin typeface="Lora" panose="020F0502020204030204" pitchFamily="34" charset="0"/>
                <a:hlinkClick r:id="rId8"/>
              </a:rPr>
              <a:t>UCL RL course lecture 9’s slides</a:t>
            </a:r>
            <a:r>
              <a:rPr lang="en-GB" sz="1200" b="0" i="1">
                <a:solidFill>
                  <a:srgbClr val="111111"/>
                </a:solidFill>
                <a:effectLst/>
                <a:latin typeface="Lora" panose="020F0502020204030204" pitchFamily="34" charset="0"/>
              </a:rPr>
              <a:t>)</a:t>
            </a:r>
            <a:endParaRPr lang="en-CN" sz="1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969891-102C-634D-BDAA-5738D87905E6}"/>
              </a:ext>
            </a:extLst>
          </p:cNvPr>
          <p:cNvSpPr/>
          <p:nvPr/>
        </p:nvSpPr>
        <p:spPr>
          <a:xfrm>
            <a:off x="2205501" y="1355107"/>
            <a:ext cx="7257153" cy="609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9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F8B9-D5BC-DC05-3DB2-41216C51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Epsilon-Greedy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DDD055-660F-3468-E89C-DE4E6FF131FA}"/>
                  </a:ext>
                </a:extLst>
              </p:cNvPr>
              <p:cNvSpPr txBox="1"/>
              <p:nvPr/>
            </p:nvSpPr>
            <p:spPr>
              <a:xfrm>
                <a:off x="838200" y="1856898"/>
                <a:ext cx="8112512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/>
                  <a:t>select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random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arm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probability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2800" dirty="0"/>
                  <a:t> </a:t>
                </a:r>
                <a:endParaRPr lang="en-US" altLang="zh-CN" sz="2800" dirty="0"/>
              </a:p>
              <a:p>
                <a:r>
                  <a:rPr lang="en-US" altLang="zh-CN" sz="2800" dirty="0"/>
                  <a:t>select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predicted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best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arm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probability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-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2800" dirty="0"/>
                  <a:t> </a:t>
                </a:r>
                <a:endParaRPr lang="en-US" altLang="zh-CN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DDD055-660F-3468-E89C-DE4E6FF13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56898"/>
                <a:ext cx="8112512" cy="954107"/>
              </a:xfrm>
              <a:prstGeom prst="rect">
                <a:avLst/>
              </a:prstGeom>
              <a:blipFill>
                <a:blip r:embed="rId2"/>
                <a:stretch>
                  <a:fillRect l="-1565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Epsilon-Greedy Algorithm in Reinforcement Learning - GeeksforGeeks">
            <a:extLst>
              <a:ext uri="{FF2B5EF4-FFF2-40B4-BE49-F238E27FC236}">
                <a16:creationId xmlns:a16="http://schemas.microsoft.com/office/drawing/2014/main" id="{5F699E4D-7CED-E4D2-FF00-C9F79102A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25232" r="14708" b="-3871"/>
          <a:stretch/>
        </p:blipFill>
        <p:spPr bwMode="auto">
          <a:xfrm>
            <a:off x="2306664" y="2977215"/>
            <a:ext cx="7578672" cy="297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E5D49-A491-B773-3631-2B865CAA5913}"/>
              </a:ext>
            </a:extLst>
          </p:cNvPr>
          <p:cNvSpPr txBox="1"/>
          <p:nvPr/>
        </p:nvSpPr>
        <p:spPr>
          <a:xfrm>
            <a:off x="838200" y="6308209"/>
            <a:ext cx="817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/epsilon-greedy-algorithm-in-reinforcement-learning/</a:t>
            </a:r>
          </a:p>
        </p:txBody>
      </p:sp>
    </p:spTree>
    <p:extLst>
      <p:ext uri="{BB962C8B-B14F-4D97-AF65-F5344CB8AC3E}">
        <p14:creationId xmlns:p14="http://schemas.microsoft.com/office/powerpoint/2010/main" val="312757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D8B6-428D-0D76-3D59-4616BD90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Upper</a:t>
            </a:r>
            <a:r>
              <a:rPr lang="zh-CN" altLang="en-US" dirty="0"/>
              <a:t> </a:t>
            </a:r>
            <a:r>
              <a:rPr lang="en-US" altLang="zh-CN" dirty="0"/>
              <a:t>Confidence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(UCB)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pic>
        <p:nvPicPr>
          <p:cNvPr id="4098" name="Picture 2" descr="Upper Confidence Bound Algorithm in Reinforcement Learning - GeeksforGeeks">
            <a:extLst>
              <a:ext uri="{FF2B5EF4-FFF2-40B4-BE49-F238E27FC236}">
                <a16:creationId xmlns:a16="http://schemas.microsoft.com/office/drawing/2014/main" id="{F7B00143-0383-B27C-81A4-C83C83E69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753" y="2476554"/>
            <a:ext cx="7066494" cy="323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8E78B-6F8A-0B52-06E8-A96FD2A061CC}"/>
                  </a:ext>
                </a:extLst>
              </p:cNvPr>
              <p:cNvSpPr txBox="1"/>
              <p:nvPr/>
            </p:nvSpPr>
            <p:spPr>
              <a:xfrm>
                <a:off x="7635717" y="1565855"/>
                <a:ext cx="3147400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𝑈𝐶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CN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8E78B-6F8A-0B52-06E8-A96FD2A06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717" y="1565855"/>
                <a:ext cx="3147400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F80089-511A-E77C-5B2C-C8FF041BC0D3}"/>
              </a:ext>
            </a:extLst>
          </p:cNvPr>
          <p:cNvSpPr txBox="1"/>
          <p:nvPr/>
        </p:nvSpPr>
        <p:spPr>
          <a:xfrm>
            <a:off x="838200" y="6316564"/>
            <a:ext cx="1024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/upper-confidence-bound-algorithm-in-reinforcement-learning/</a:t>
            </a:r>
          </a:p>
        </p:txBody>
      </p:sp>
    </p:spTree>
    <p:extLst>
      <p:ext uri="{BB962C8B-B14F-4D97-AF65-F5344CB8AC3E}">
        <p14:creationId xmlns:p14="http://schemas.microsoft.com/office/powerpoint/2010/main" val="193875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7BDB-D220-DD05-9EF3-3DF17D7A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UCB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C26FA-666E-1F1F-C1A0-8AB3BA6B9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178" y="294481"/>
            <a:ext cx="10515600" cy="4351338"/>
          </a:xfrm>
        </p:spPr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(ridge)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UCB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47028-AAF6-A82C-9652-7DCC2B6D0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761" y="5323668"/>
            <a:ext cx="5253084" cy="839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4430E-5734-D45B-C9C0-F0FCA9896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657" y="6244431"/>
            <a:ext cx="1856037" cy="429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5DA0A-5B0C-6506-3999-A7EED9F218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" b="1685"/>
          <a:stretch/>
        </p:blipFill>
        <p:spPr>
          <a:xfrm>
            <a:off x="2363720" y="1534332"/>
            <a:ext cx="7803167" cy="3735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7605A-917A-C40A-B656-F08E44370D94}"/>
              </a:ext>
            </a:extLst>
          </p:cNvPr>
          <p:cNvSpPr txBox="1"/>
          <p:nvPr/>
        </p:nvSpPr>
        <p:spPr>
          <a:xfrm>
            <a:off x="263471" y="6425427"/>
            <a:ext cx="637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*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GPUCB,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illustration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0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5353F-A33C-41BE-BE64-80E54C17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 b="1"/>
              <a:t>Applications: Recommendation System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39984-B4A9-43AA-9813-41CE4B07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altLang="zh-CN" sz="2200"/>
              <a:t>Regret</a:t>
            </a:r>
            <a:r>
              <a:rPr lang="zh-CN" altLang="en-US" sz="2200"/>
              <a:t> </a:t>
            </a:r>
            <a:r>
              <a:rPr lang="en-US" altLang="zh-CN" sz="2200"/>
              <a:t>minimization:</a:t>
            </a:r>
            <a:r>
              <a:rPr lang="zh-CN" altLang="en-US" sz="2200"/>
              <a:t> </a:t>
            </a:r>
            <a:r>
              <a:rPr lang="en-US" altLang="zh-CN" sz="2200"/>
              <a:t>recommend</a:t>
            </a:r>
            <a:r>
              <a:rPr lang="zh-CN" altLang="en-US" sz="2200"/>
              <a:t> </a:t>
            </a:r>
            <a:r>
              <a:rPr lang="en-US" altLang="zh-CN" sz="2200"/>
              <a:t>items</a:t>
            </a:r>
            <a:r>
              <a:rPr lang="zh-CN" altLang="en-US" sz="2200"/>
              <a:t> </a:t>
            </a:r>
            <a:r>
              <a:rPr lang="en-US" altLang="zh-CN" sz="2200"/>
              <a:t>sequentially</a:t>
            </a:r>
            <a:r>
              <a:rPr lang="zh-CN" altLang="en-US" sz="2200"/>
              <a:t> </a:t>
            </a:r>
            <a:r>
              <a:rPr lang="en-US" altLang="zh-CN" sz="2200"/>
              <a:t>to</a:t>
            </a:r>
            <a:r>
              <a:rPr lang="zh-CN" altLang="en-US" sz="2200"/>
              <a:t> </a:t>
            </a:r>
            <a:r>
              <a:rPr lang="en-US" altLang="zh-CN" sz="2200"/>
              <a:t>users</a:t>
            </a:r>
            <a:r>
              <a:rPr lang="zh-CN" altLang="en-US" sz="2200"/>
              <a:t> </a:t>
            </a:r>
            <a:r>
              <a:rPr lang="en-US" altLang="zh-CN" sz="2200"/>
              <a:t>with</a:t>
            </a:r>
            <a:r>
              <a:rPr lang="zh-CN" altLang="en-US" sz="2200"/>
              <a:t> </a:t>
            </a:r>
            <a:r>
              <a:rPr lang="en-US" altLang="zh-CN" sz="2200"/>
              <a:t>the</a:t>
            </a:r>
            <a:r>
              <a:rPr lang="zh-CN" altLang="en-US" sz="2200"/>
              <a:t> </a:t>
            </a:r>
            <a:r>
              <a:rPr lang="en-US" altLang="zh-CN" sz="2200"/>
              <a:t>goal</a:t>
            </a:r>
            <a:r>
              <a:rPr lang="zh-CN" altLang="en-US" sz="2200"/>
              <a:t> </a:t>
            </a:r>
            <a:r>
              <a:rPr lang="en-US" altLang="zh-CN" sz="2200"/>
              <a:t>of</a:t>
            </a:r>
            <a:r>
              <a:rPr lang="zh-CN" altLang="en-US" sz="2200"/>
              <a:t> </a:t>
            </a:r>
            <a:r>
              <a:rPr lang="en-US" altLang="zh-CN" sz="2200"/>
              <a:t>minimize</a:t>
            </a:r>
            <a:r>
              <a:rPr lang="zh-CN" altLang="en-US" sz="2200"/>
              <a:t> </a:t>
            </a:r>
            <a:r>
              <a:rPr lang="en-US" altLang="zh-CN" sz="2200"/>
              <a:t>cumulative</a:t>
            </a:r>
            <a:r>
              <a:rPr lang="zh-CN" altLang="en-US" sz="2200"/>
              <a:t> </a:t>
            </a:r>
            <a:r>
              <a:rPr lang="en-US" altLang="zh-CN" sz="2200"/>
              <a:t>regret</a:t>
            </a:r>
            <a:endParaRPr lang="en-US" sz="2200"/>
          </a:p>
          <a:p>
            <a:r>
              <a:rPr lang="en-US" sz="2200"/>
              <a:t>Arm: item (e.g. news)</a:t>
            </a:r>
          </a:p>
          <a:p>
            <a:r>
              <a:rPr lang="en-US" sz="2200"/>
              <a:t>Reward: click/ preference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359C1-EA58-C836-DA4F-B2844EEB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78" y="845370"/>
            <a:ext cx="7488786" cy="516726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19D62B-F060-46B1-A8B5-5C6B7005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B20003A-9CAF-4E65-B6C3-11C4214CA28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4F937-9808-60F8-9547-F4153E61F5BF}"/>
              </a:ext>
            </a:extLst>
          </p:cNvPr>
          <p:cNvSpPr txBox="1"/>
          <p:nvPr/>
        </p:nvSpPr>
        <p:spPr>
          <a:xfrm>
            <a:off x="772431" y="6297204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/pdf/1003.0146.pdf</a:t>
            </a:r>
          </a:p>
        </p:txBody>
      </p:sp>
    </p:spTree>
    <p:extLst>
      <p:ext uri="{BB962C8B-B14F-4D97-AF65-F5344CB8AC3E}">
        <p14:creationId xmlns:p14="http://schemas.microsoft.com/office/powerpoint/2010/main" val="265928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61A9-A6C9-0348-83F7-EA23A395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Contextual</a:t>
            </a:r>
            <a:r>
              <a:rPr lang="zh-CN" altLang="en-US"/>
              <a:t> </a:t>
            </a:r>
            <a:r>
              <a:rPr lang="en-US" altLang="zh-CN"/>
              <a:t>Bandits</a:t>
            </a:r>
            <a:r>
              <a:rPr lang="zh-CN" altLang="en-US"/>
              <a:t>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 err="1"/>
              <a:t>LinUCB</a:t>
            </a:r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FAC6A5-B39A-D54F-A172-648BDC2D90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MAB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contextual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information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Assumption: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reward</a:t>
                </a:r>
              </a:p>
              <a:p>
                <a:r>
                  <a:rPr lang="en-US" altLang="zh-CN" dirty="0"/>
                  <a:t>Estimate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coefficient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ridge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regression</a:t>
                </a:r>
              </a:p>
              <a:p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probability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 </a:t>
                </a:r>
                <a:endParaRPr lang="en-US" altLang="zh-CN" dirty="0"/>
              </a:p>
              <a:p>
                <a:endParaRPr lang="en-CN"/>
              </a:p>
              <a:p>
                <a:endParaRPr lang="en-CN"/>
              </a:p>
              <a:p>
                <a:r>
                  <a:rPr lang="en-US" altLang="zh-CN" dirty="0"/>
                  <a:t>Policy: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select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arm</a:t>
                </a:r>
                <a:endParaRPr lang="en-C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FAC6A5-B39A-D54F-A172-648BDC2D90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66AE57F-ABF0-B446-9215-C0516658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55" y="2269444"/>
            <a:ext cx="3177308" cy="59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FA59C-32D6-D64C-94BB-FD3670759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95" y="1893094"/>
            <a:ext cx="561604" cy="308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D98DC-28A2-3447-8517-E397859D8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567" y="2806135"/>
            <a:ext cx="3177309" cy="506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84773-C675-A248-AEC4-5DFFBE278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483" y="3923879"/>
            <a:ext cx="7205829" cy="738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AE028E-9994-3341-9AA5-476C07C878C8}"/>
              </a:ext>
            </a:extLst>
          </p:cNvPr>
          <p:cNvSpPr txBox="1"/>
          <p:nvPr/>
        </p:nvSpPr>
        <p:spPr>
          <a:xfrm>
            <a:off x="9074727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072D4-D734-D747-AF61-736AC2D1C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7278" y="5337760"/>
            <a:ext cx="5253084" cy="839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9BBF9-E6D1-EF44-B622-5715E27B7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1657" y="6244431"/>
            <a:ext cx="1856037" cy="429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7EE71A-C468-584A-B9A3-04A3CD1D12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6367" y="5549270"/>
            <a:ext cx="132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91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7901-6B77-4175-8C9A-A63BAD72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58" y="-243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Thompson Sampling for Bernoulli Bandits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933B8-C97F-4BB0-9C94-F2DF1566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1" y="1301178"/>
            <a:ext cx="9914196" cy="39177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8B24FC-3E9B-4866-8CD6-A2E140905C65}"/>
              </a:ext>
            </a:extLst>
          </p:cNvPr>
          <p:cNvSpPr/>
          <p:nvPr/>
        </p:nvSpPr>
        <p:spPr>
          <a:xfrm>
            <a:off x="1860605" y="2626741"/>
            <a:ext cx="2313830" cy="3095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EBC85D-1C0B-4B51-A247-298E2684C59D}"/>
              </a:ext>
            </a:extLst>
          </p:cNvPr>
          <p:cNvSpPr/>
          <p:nvPr/>
        </p:nvSpPr>
        <p:spPr>
          <a:xfrm>
            <a:off x="6926910" y="2626741"/>
            <a:ext cx="2908853" cy="29169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4A31C0-8A65-46BD-A776-E9C5FC419313}"/>
                  </a:ext>
                </a:extLst>
              </p:cNvPr>
              <p:cNvSpPr txBox="1"/>
              <p:nvPr/>
            </p:nvSpPr>
            <p:spPr>
              <a:xfrm>
                <a:off x="968403" y="5556822"/>
                <a:ext cx="102551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- K-armed Bernoulli bandits: the reward of arm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is sampled from a Bernoulli distribution with mean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/>
              </a:p>
              <a:p>
                <a:r>
                  <a:rPr lang="en-US"/>
                  <a:t>- Model the mean reward of each arm as a Beta distribution (conjugated)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4A31C0-8A65-46BD-A776-E9C5FC419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03" y="5556822"/>
                <a:ext cx="10255194" cy="646331"/>
              </a:xfrm>
              <a:prstGeom prst="rect">
                <a:avLst/>
              </a:prstGeom>
              <a:blipFill>
                <a:blip r:embed="rId3"/>
                <a:stretch>
                  <a:fillRect l="-53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49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DB5C-329A-9932-5517-F2E6CC6F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altLang="zh-CN" sz="5200"/>
              <a:t>What</a:t>
            </a:r>
            <a:r>
              <a:rPr lang="zh-CN" altLang="en-US" sz="5200"/>
              <a:t> </a:t>
            </a:r>
            <a:r>
              <a:rPr lang="en-US" altLang="zh-CN" sz="5200"/>
              <a:t>we</a:t>
            </a:r>
            <a:r>
              <a:rPr lang="zh-CN" altLang="en-US" sz="5200"/>
              <a:t> </a:t>
            </a:r>
            <a:r>
              <a:rPr lang="en-US" altLang="zh-CN" sz="5200"/>
              <a:t>will</a:t>
            </a:r>
            <a:r>
              <a:rPr lang="zh-CN" altLang="en-US" sz="5200"/>
              <a:t> </a:t>
            </a:r>
            <a:r>
              <a:rPr lang="en-US" altLang="zh-CN" sz="5200"/>
              <a:t>cover</a:t>
            </a:r>
            <a:r>
              <a:rPr lang="zh-CN" altLang="en-US" sz="5200"/>
              <a:t> </a:t>
            </a:r>
            <a:endParaRPr lang="en-US" sz="5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5841-BDF8-92F7-83C3-BED5372C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2400" dirty="0"/>
              <a:t>Applications</a:t>
            </a:r>
          </a:p>
          <a:p>
            <a:r>
              <a:rPr lang="en-US" sz="2400" dirty="0"/>
              <a:t>Bandits</a:t>
            </a:r>
          </a:p>
          <a:p>
            <a:r>
              <a:rPr lang="en-US" sz="2400" dirty="0"/>
              <a:t>Active Learning</a:t>
            </a: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75AD0972-DB2B-3E1A-14F6-D233E564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4" r="9856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F665A-7BA3-417D-28D5-D8C3F346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41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753-BDB2-B802-8161-1F845D04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3B5D-2A59-A719-3133-1560D7638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424"/>
            <a:ext cx="10515600" cy="4351338"/>
          </a:xfrm>
        </p:spPr>
        <p:txBody>
          <a:bodyPr/>
          <a:lstStyle/>
          <a:p>
            <a:r>
              <a:rPr lang="en-US" dirty="0"/>
              <a:t>What if previous recommendation will influence the rewards/choices future recommendations?</a:t>
            </a:r>
          </a:p>
          <a:p>
            <a:r>
              <a:rPr lang="en-US" dirty="0"/>
              <a:t>E.g. in clinical treatment, the medicine took this month will influence the recommendation of next month – the reward distribution can change!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93151-86F7-2473-298E-2D0C0645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4" y="3755506"/>
            <a:ext cx="6278756" cy="2222256"/>
          </a:xfrm>
          <a:prstGeom prst="rect">
            <a:avLst/>
          </a:prstGeom>
        </p:spPr>
      </p:pic>
      <p:pic>
        <p:nvPicPr>
          <p:cNvPr id="1026" name="Picture 2" descr="AlphaGo">
            <a:extLst>
              <a:ext uri="{FF2B5EF4-FFF2-40B4-BE49-F238E27FC236}">
                <a16:creationId xmlns:a16="http://schemas.microsoft.com/office/drawing/2014/main" id="{E543CDE8-B564-3DFD-4B7C-B8FD652D9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810" y="3831584"/>
            <a:ext cx="39370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A2CE-5D73-D6CD-EECB-DCD87949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decision-making: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5D0E1-6CCB-6BC7-1E09-DDA54E76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58" y="1549000"/>
            <a:ext cx="8182083" cy="4681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C91793-1610-D078-08B4-F96747B6C452}"/>
              </a:ext>
            </a:extLst>
          </p:cNvPr>
          <p:cNvSpPr txBox="1"/>
          <p:nvPr/>
        </p:nvSpPr>
        <p:spPr>
          <a:xfrm>
            <a:off x="494787" y="6596390"/>
            <a:ext cx="5601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Picture</a:t>
            </a:r>
            <a:r>
              <a:rPr lang="zh-CN" altLang="en-US" sz="1100" i="1" dirty="0"/>
              <a:t> </a:t>
            </a:r>
            <a:r>
              <a:rPr lang="en-US" altLang="zh-CN" sz="1100" i="1" dirty="0"/>
              <a:t>from</a:t>
            </a:r>
            <a:r>
              <a:rPr lang="zh-CN" altLang="en-US" sz="1100" i="1" dirty="0"/>
              <a:t> </a:t>
            </a:r>
            <a:r>
              <a:rPr lang="en-GB" altLang="zh-CN" sz="1100" i="1" dirty="0"/>
              <a:t>https://</a:t>
            </a:r>
            <a:r>
              <a:rPr lang="en-GB" altLang="zh-CN" sz="1100" i="1" dirty="0" err="1"/>
              <a:t>encord.com</a:t>
            </a:r>
            <a:r>
              <a:rPr lang="en-GB" altLang="zh-CN" sz="1100" i="1" dirty="0"/>
              <a:t>/blog/an-introduction-to-active-learning-in-machine-learning/</a:t>
            </a:r>
            <a:endParaRPr lang="en-CN" sz="11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30900-C470-F2C9-A634-F4E2B07F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6C99-DA3C-3F41-B19E-A2AB6AB4D525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631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2721-8064-7944-D33D-C4E2537A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12B2E-E2B6-E784-9EA6-685220D12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all data points are equally important for training a model</a:t>
            </a:r>
            <a:endParaRPr lang="en-US" dirty="0"/>
          </a:p>
        </p:txBody>
      </p:sp>
      <p:pic>
        <p:nvPicPr>
          <p:cNvPr id="1026" name="Picture 2" descr="A cluster of two sets">
            <a:extLst>
              <a:ext uri="{FF2B5EF4-FFF2-40B4-BE49-F238E27FC236}">
                <a16:creationId xmlns:a16="http://schemas.microsoft.com/office/drawing/2014/main" id="{4A6FA00B-2BE7-36DF-7ACA-900C5936C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93" y="2382326"/>
            <a:ext cx="5508050" cy="39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enario of NLP training">
            <a:extLst>
              <a:ext uri="{FF2B5EF4-FFF2-40B4-BE49-F238E27FC236}">
                <a16:creationId xmlns:a16="http://schemas.microsoft.com/office/drawing/2014/main" id="{ED77FD03-E303-0209-4762-1ECD3F3C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2460"/>
            <a:ext cx="5711407" cy="405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136A9-CC40-CA35-D288-A319B59AA392}"/>
              </a:ext>
            </a:extLst>
          </p:cNvPr>
          <p:cNvSpPr txBox="1"/>
          <p:nvPr/>
        </p:nvSpPr>
        <p:spPr>
          <a:xfrm>
            <a:off x="631809" y="6492875"/>
            <a:ext cx="501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neptune.ai</a:t>
            </a:r>
            <a:r>
              <a:rPr lang="en-US" sz="1400" dirty="0"/>
              <a:t>/blog/active-learning-strategies-tools-use-cases</a:t>
            </a:r>
          </a:p>
        </p:txBody>
      </p:sp>
    </p:spTree>
    <p:extLst>
      <p:ext uri="{BB962C8B-B14F-4D97-AF65-F5344CB8AC3E}">
        <p14:creationId xmlns:p14="http://schemas.microsoft.com/office/powerpoint/2010/main" val="3048689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566E-CAC4-8D8D-7CA5-915402D0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Strategies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7CF5-099A-3A2A-7811-FECB7999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Uncertainty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Disagreement</a:t>
            </a:r>
            <a:r>
              <a:rPr lang="zh-CN" altLang="en-US" dirty="0"/>
              <a:t> </a:t>
            </a:r>
            <a:endParaRPr lang="en-GB" altLang="zh-CN" dirty="0"/>
          </a:p>
          <a:p>
            <a:r>
              <a:rPr lang="en-US" altLang="zh-C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BEDB-CCB3-571B-D8F2-2EF8A2FF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76" y="227355"/>
            <a:ext cx="10515600" cy="1325563"/>
          </a:xfrm>
        </p:spPr>
        <p:txBody>
          <a:bodyPr/>
          <a:lstStyle/>
          <a:p>
            <a:r>
              <a:rPr lang="en-US" altLang="zh-CN" dirty="0"/>
              <a:t>Uncertainty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3DA7-5256-0E8C-D242-BF3738090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Entropy:</a:t>
            </a:r>
            <a:r>
              <a:rPr lang="zh-CN" altLang="en-US" dirty="0"/>
              <a:t> </a:t>
            </a:r>
            <a:r>
              <a:rPr lang="en-GB" altLang="zh-CN" dirty="0"/>
              <a:t>information-theoretic measure that represents the amount of information needed to “encode” a distribution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confident:</a:t>
            </a:r>
            <a:r>
              <a:rPr lang="zh-CN" altLang="en-US" dirty="0"/>
              <a:t> </a:t>
            </a:r>
            <a:r>
              <a:rPr lang="en-GB" dirty="0"/>
              <a:t> selects the instance for which it has the least confidence in its </a:t>
            </a:r>
            <a:r>
              <a:rPr lang="en-GB" b="1" dirty="0"/>
              <a:t>most</a:t>
            </a:r>
            <a:r>
              <a:rPr lang="en-GB" dirty="0"/>
              <a:t> likely label.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9229E-24B8-4F3B-F49F-051454CD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4" y="2858980"/>
            <a:ext cx="62230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553C5-630C-DB15-61E5-B6CCE493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76" y="5427663"/>
            <a:ext cx="33782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3C3AB-521F-A439-A799-282C1C1B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76" y="5941670"/>
            <a:ext cx="3098800" cy="5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CF034-FBF0-B1CE-8684-44575B887934}"/>
              </a:ext>
            </a:extLst>
          </p:cNvPr>
          <p:cNvSpPr txBox="1"/>
          <p:nvPr/>
        </p:nvSpPr>
        <p:spPr>
          <a:xfrm>
            <a:off x="3830176" y="6011004"/>
            <a:ext cx="303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labeling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A73529-E0B7-573A-4E29-377A2F562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076" y="66077"/>
            <a:ext cx="6356039" cy="1622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E1700-8669-5039-3DCA-8AC1BC9F9FC9}"/>
              </a:ext>
            </a:extLst>
          </p:cNvPr>
          <p:cNvSpPr txBox="1"/>
          <p:nvPr/>
        </p:nvSpPr>
        <p:spPr>
          <a:xfrm>
            <a:off x="6652054" y="5104497"/>
            <a:ext cx="330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d1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mostly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likely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label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–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with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0.9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d2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mostly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likely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label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–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with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0.5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2284F-9A74-1F68-9EA7-64511E09A6C9}"/>
              </a:ext>
            </a:extLst>
          </p:cNvPr>
          <p:cNvSpPr txBox="1"/>
          <p:nvPr/>
        </p:nvSpPr>
        <p:spPr>
          <a:xfrm>
            <a:off x="10956425" y="524299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Select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d2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EB02CF-9134-95BC-0C31-024DEBF34364}"/>
              </a:ext>
            </a:extLst>
          </p:cNvPr>
          <p:cNvCxnSpPr>
            <a:stCxn id="9" idx="3"/>
          </p:cNvCxnSpPr>
          <p:nvPr/>
        </p:nvCxnSpPr>
        <p:spPr>
          <a:xfrm flipV="1">
            <a:off x="9958985" y="5427662"/>
            <a:ext cx="8636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9BF8CE-1C4D-38E8-A3CF-114988EF23D5}"/>
              </a:ext>
            </a:extLst>
          </p:cNvPr>
          <p:cNvSpPr txBox="1"/>
          <p:nvPr/>
        </p:nvSpPr>
        <p:spPr>
          <a:xfrm>
            <a:off x="6808171" y="2677959"/>
            <a:ext cx="2147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Entropy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d1: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0.155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Entropy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of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d2: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0.447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DD747-7452-4E84-BABA-DEC578231D50}"/>
              </a:ext>
            </a:extLst>
          </p:cNvPr>
          <p:cNvSpPr txBox="1"/>
          <p:nvPr/>
        </p:nvSpPr>
        <p:spPr>
          <a:xfrm>
            <a:off x="10805182" y="2747209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Select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d2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DD2250-D20B-DE6C-BBA2-1813E9D7A40E}"/>
              </a:ext>
            </a:extLst>
          </p:cNvPr>
          <p:cNvCxnSpPr/>
          <p:nvPr/>
        </p:nvCxnSpPr>
        <p:spPr>
          <a:xfrm flipV="1">
            <a:off x="9807742" y="2931875"/>
            <a:ext cx="8636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1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90B0-74B7-5B6E-90FD-EFB50283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11DDC-1A8D-A58D-DB88-90F31316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081300"/>
            <a:ext cx="67691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EB3E4-DB1A-6B0D-8A76-9CCBFFDED0CE}"/>
              </a:ext>
            </a:extLst>
          </p:cNvPr>
          <p:cNvSpPr txBox="1"/>
          <p:nvPr/>
        </p:nvSpPr>
        <p:spPr>
          <a:xfrm>
            <a:off x="5738342" y="4201647"/>
            <a:ext cx="5159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obtained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tuple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 </a:t>
            </a:r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53FCBE5-E5D7-E3B6-4EAB-3E732A078B55}"/>
              </a:ext>
            </a:extLst>
          </p:cNvPr>
          <p:cNvCxnSpPr/>
          <p:nvPr/>
        </p:nvCxnSpPr>
        <p:spPr>
          <a:xfrm rot="5400000" flipH="1" flipV="1">
            <a:off x="7344204" y="3989522"/>
            <a:ext cx="31715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855AA64-BD3D-0192-296C-40E5C4C6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70" y="4492378"/>
            <a:ext cx="292100" cy="35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574161-7FA3-578A-32DF-F171976FADAD}"/>
              </a:ext>
            </a:extLst>
          </p:cNvPr>
          <p:cNvSpPr txBox="1"/>
          <p:nvPr/>
        </p:nvSpPr>
        <p:spPr>
          <a:xfrm>
            <a:off x="838200" y="1744235"/>
            <a:ext cx="87012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“change” imparted to the model can be measured by the length of the training gradient</a:t>
            </a:r>
          </a:p>
        </p:txBody>
      </p:sp>
    </p:spTree>
    <p:extLst>
      <p:ext uri="{BB962C8B-B14F-4D97-AF65-F5344CB8AC3E}">
        <p14:creationId xmlns:p14="http://schemas.microsoft.com/office/powerpoint/2010/main" val="137695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5EC2-9B29-362F-CDEF-4E0530BC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Bayesian Active Learning by Disagreement</a:t>
            </a:r>
            <a:r>
              <a:rPr lang="zh-CN" altLang="en-US" dirty="0"/>
              <a:t> </a:t>
            </a:r>
            <a:r>
              <a:rPr lang="en-US" altLang="zh-CN" dirty="0"/>
              <a:t>(BALD)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B004E5-70AD-2E2B-D7A4-54713357A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33" y="2692400"/>
            <a:ext cx="5054600" cy="73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BBB06-2AA8-FEF7-C3D3-83E9A8F469CC}"/>
              </a:ext>
            </a:extLst>
          </p:cNvPr>
          <p:cNvSpPr txBox="1"/>
          <p:nvPr/>
        </p:nvSpPr>
        <p:spPr>
          <a:xfrm>
            <a:off x="960737" y="1852246"/>
            <a:ext cx="878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seek the data point x that </a:t>
            </a:r>
            <a:r>
              <a:rPr lang="en-US" dirty="0" err="1"/>
              <a:t>maximises</a:t>
            </a:r>
            <a:r>
              <a:rPr lang="en-US" dirty="0"/>
              <a:t> the decrease in expected posterior entropy: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103539-5CA3-AFD3-C63A-CC5E97DA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33" y="4381156"/>
            <a:ext cx="4965700" cy="86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2A5F1-CB5A-B72E-C8F4-25C075D27453}"/>
              </a:ext>
            </a:extLst>
          </p:cNvPr>
          <p:cNvSpPr txBox="1"/>
          <p:nvPr/>
        </p:nvSpPr>
        <p:spPr>
          <a:xfrm>
            <a:off x="8106032" y="5968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B982E-94F0-FEC2-F788-1F8753BD71D3}"/>
              </a:ext>
            </a:extLst>
          </p:cNvPr>
          <p:cNvSpPr txBox="1"/>
          <p:nvPr/>
        </p:nvSpPr>
        <p:spPr>
          <a:xfrm>
            <a:off x="617839" y="5511113"/>
            <a:ext cx="1073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seek the x for which the model is marginally most uncertain about y (high H[</a:t>
            </a:r>
            <a:r>
              <a:rPr lang="en-US" dirty="0" err="1"/>
              <a:t>y|x</a:t>
            </a:r>
            <a:r>
              <a:rPr lang="en-US" dirty="0"/>
              <a:t>, D]), but for which individual settings of the parameters are confident (low E</a:t>
            </a:r>
            <a:r>
              <a:rPr lang="el-GR" dirty="0"/>
              <a:t>θ∼</a:t>
            </a:r>
            <a:r>
              <a:rPr lang="en-US" dirty="0"/>
              <a:t>p(</a:t>
            </a:r>
            <a:r>
              <a:rPr lang="el-GR" dirty="0"/>
              <a:t>θ|</a:t>
            </a:r>
            <a:r>
              <a:rPr lang="en-US" dirty="0"/>
              <a:t>D) [H[</a:t>
            </a:r>
            <a:r>
              <a:rPr lang="en-US" dirty="0" err="1"/>
              <a:t>y|x</a:t>
            </a:r>
            <a:r>
              <a:rPr lang="en-US" dirty="0"/>
              <a:t>, </a:t>
            </a:r>
            <a:r>
              <a:rPr lang="el-GR" dirty="0"/>
              <a:t>θ]]). </a:t>
            </a:r>
            <a:endParaRPr lang="en-US" dirty="0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0C88E72C-1298-BEF9-3498-285E2184531F}"/>
              </a:ext>
            </a:extLst>
          </p:cNvPr>
          <p:cNvSpPr/>
          <p:nvPr/>
        </p:nvSpPr>
        <p:spPr>
          <a:xfrm>
            <a:off x="5486400" y="3429000"/>
            <a:ext cx="609600" cy="10649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1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B25C-DDE1-1DE9-E263-A11371E8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4381-26EA-7490-2A4D-9F9A630A3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Accuracy improvement: Measure the improvement in classification accuracy or any relevant performance metric compared to a baseline model. </a:t>
            </a:r>
          </a:p>
          <a:p>
            <a:r>
              <a:rPr lang="en-GB" dirty="0"/>
              <a:t>Query efficiency: Evaluate the number of queries or annotations required by the active learning algorithm to achieve a certain performance level.</a:t>
            </a:r>
          </a:p>
          <a:p>
            <a:r>
              <a:rPr lang="en-GB" dirty="0"/>
              <a:t>Learning curve analysis: Plot learning curves to visualize the model's performance with different amounts of </a:t>
            </a:r>
            <a:r>
              <a:rPr lang="en-GB" dirty="0" err="1"/>
              <a:t>labeled</a:t>
            </a:r>
            <a:r>
              <a:rPr lang="en-GB" dirty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97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1E10-5E1B-389F-9263-4F010B35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0" y="334128"/>
            <a:ext cx="3253353" cy="24400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applications: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2050" name="Picture 2" descr=" Protein production">
            <a:extLst>
              <a:ext uri="{FF2B5EF4-FFF2-40B4-BE49-F238E27FC236}">
                <a16:creationId xmlns:a16="http://schemas.microsoft.com/office/drawing/2014/main" id="{4FCCAF1B-C6DC-064D-511B-B3EBC9BF79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94" y="0"/>
            <a:ext cx="7481705" cy="67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4677D-EFD7-87CC-FEE0-E3ED1A1892C1}"/>
              </a:ext>
            </a:extLst>
          </p:cNvPr>
          <p:cNvSpPr txBox="1"/>
          <p:nvPr/>
        </p:nvSpPr>
        <p:spPr>
          <a:xfrm>
            <a:off x="280261" y="2640381"/>
            <a:ext cx="3253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maximizing biological objective function (an output/target that depends on multiple factors) with minimal datasets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BEC87-B4C8-D07B-C4A6-5A8D0746E668}"/>
              </a:ext>
            </a:extLst>
          </p:cNvPr>
          <p:cNvSpPr txBox="1"/>
          <p:nvPr/>
        </p:nvSpPr>
        <p:spPr>
          <a:xfrm>
            <a:off x="280260" y="6146963"/>
            <a:ext cx="306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www.nature.com</a:t>
            </a:r>
            <a:r>
              <a:rPr lang="en-US" sz="1400" dirty="0"/>
              <a:t>/articles/s41467-022-31245-z.pdf</a:t>
            </a:r>
          </a:p>
        </p:txBody>
      </p:sp>
    </p:spTree>
    <p:extLst>
      <p:ext uri="{BB962C8B-B14F-4D97-AF65-F5344CB8AC3E}">
        <p14:creationId xmlns:p14="http://schemas.microsoft.com/office/powerpoint/2010/main" val="4201240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92D0-C7E8-5134-6B94-9AF2FBEE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592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pic>
        <p:nvPicPr>
          <p:cNvPr id="3074" name="Picture 2" descr="Use case of Named Entity Recognition (NER) model using active learning">
            <a:extLst>
              <a:ext uri="{FF2B5EF4-FFF2-40B4-BE49-F238E27FC236}">
                <a16:creationId xmlns:a16="http://schemas.microsoft.com/office/drawing/2014/main" id="{DC12C9E7-2A05-284A-7DA2-1ACD1AC1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1" y="2026195"/>
            <a:ext cx="9872988" cy="417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397844-ADCF-326B-D2FC-053E0BE2961D}"/>
              </a:ext>
            </a:extLst>
          </p:cNvPr>
          <p:cNvSpPr txBox="1"/>
          <p:nvPr/>
        </p:nvSpPr>
        <p:spPr>
          <a:xfrm>
            <a:off x="1306551" y="1379864"/>
            <a:ext cx="1064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improving a Named Entity Recognition (NER) model using active learning</a:t>
            </a:r>
          </a:p>
          <a:p>
            <a:r>
              <a:rPr lang="en-GB" dirty="0"/>
              <a:t>all of the active learning strategies are outperforming the random sampling (RAND) baseline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CD532-189D-C9E3-37DA-DCC8E33EF1EF}"/>
              </a:ext>
            </a:extLst>
          </p:cNvPr>
          <p:cNvSpPr txBox="1"/>
          <p:nvPr/>
        </p:nvSpPr>
        <p:spPr>
          <a:xfrm>
            <a:off x="1131533" y="6402701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/pdf/1707.05928.pdf</a:t>
            </a:r>
          </a:p>
        </p:txBody>
      </p:sp>
    </p:spTree>
    <p:extLst>
      <p:ext uri="{BB962C8B-B14F-4D97-AF65-F5344CB8AC3E}">
        <p14:creationId xmlns:p14="http://schemas.microsoft.com/office/powerpoint/2010/main" val="5679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C2E6-66C0-1B1A-2C32-FF1566D4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12"/>
            <a:ext cx="10515600" cy="1325563"/>
          </a:xfrm>
        </p:spPr>
        <p:txBody>
          <a:bodyPr/>
          <a:lstStyle/>
          <a:p>
            <a:r>
              <a:rPr lang="en-US" altLang="zh-CN" dirty="0"/>
              <a:t>Textbook</a:t>
            </a:r>
            <a:r>
              <a:rPr lang="zh-CN" altLang="en-US" dirty="0"/>
              <a:t> </a:t>
            </a:r>
            <a:r>
              <a:rPr lang="en-US" altLang="zh-CN" dirty="0"/>
              <a:t>(if</a:t>
            </a:r>
            <a:r>
              <a:rPr lang="zh-CN" altLang="en-US" dirty="0"/>
              <a:t> </a:t>
            </a:r>
            <a:r>
              <a:rPr lang="en-US" altLang="zh-CN" dirty="0"/>
              <a:t>you’d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more)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093DC0-56FA-D602-A223-F56B8CC5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10" y="1475753"/>
            <a:ext cx="2990506" cy="436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k cover">
            <a:extLst>
              <a:ext uri="{FF2B5EF4-FFF2-40B4-BE49-F238E27FC236}">
                <a16:creationId xmlns:a16="http://schemas.microsoft.com/office/drawing/2014/main" id="{C3A8560D-1A77-C777-F76E-0BAA8C2B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73" y="1569375"/>
            <a:ext cx="3545163" cy="436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AC3DA34-0AD5-4AE6-642C-4389EEA82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86" y="1569375"/>
            <a:ext cx="3455247" cy="436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01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4632-BF6F-6D83-EBE5-BEF0DFB5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F97A07-2198-B0EC-0B4D-D1CC2FF79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37" y="3155907"/>
            <a:ext cx="6469905" cy="3702093"/>
          </a:xfrm>
          <a:prstGeom prst="rect">
            <a:avLst/>
          </a:prstGeom>
        </p:spPr>
      </p:pic>
      <p:pic>
        <p:nvPicPr>
          <p:cNvPr id="56" name="Picture 55" descr="A picture containing text, screenshot, rectangle&#10;&#10;Description automatically generated">
            <a:extLst>
              <a:ext uri="{FF2B5EF4-FFF2-40B4-BE49-F238E27FC236}">
                <a16:creationId xmlns:a16="http://schemas.microsoft.com/office/drawing/2014/main" id="{D9C0C235-32DE-6E06-80C8-181193CE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827" y="365125"/>
            <a:ext cx="6261124" cy="29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3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8053-5D7A-530E-3B6E-D9A83720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34" y="321073"/>
            <a:ext cx="10515600" cy="1325563"/>
          </a:xfrm>
        </p:spPr>
        <p:txBody>
          <a:bodyPr/>
          <a:lstStyle/>
          <a:p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decision-making:</a:t>
            </a:r>
            <a:r>
              <a:rPr lang="zh-CN" altLang="en-US" dirty="0"/>
              <a:t> </a:t>
            </a:r>
            <a:r>
              <a:rPr lang="en-US" altLang="zh-CN" dirty="0"/>
              <a:t>Bandits</a:t>
            </a:r>
            <a:endParaRPr lang="en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C928A4-3634-F738-D308-18B81C05C419}"/>
              </a:ext>
            </a:extLst>
          </p:cNvPr>
          <p:cNvGrpSpPr/>
          <p:nvPr/>
        </p:nvGrpSpPr>
        <p:grpSpPr>
          <a:xfrm>
            <a:off x="630109" y="1866722"/>
            <a:ext cx="9153427" cy="4269541"/>
            <a:chOff x="1338606" y="425007"/>
            <a:chExt cx="9153427" cy="426954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4138F10-2734-E7C3-1725-B8B5B0A92A16}"/>
                </a:ext>
              </a:extLst>
            </p:cNvPr>
            <p:cNvSpPr/>
            <p:nvPr/>
          </p:nvSpPr>
          <p:spPr>
            <a:xfrm>
              <a:off x="1923068" y="2208362"/>
              <a:ext cx="1578634" cy="9230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Agent</a:t>
              </a:r>
              <a:endParaRPr lang="en-CN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B398A28-70EA-A93D-A5E3-3C1660774145}"/>
                </a:ext>
              </a:extLst>
            </p:cNvPr>
            <p:cNvSpPr/>
            <p:nvPr/>
          </p:nvSpPr>
          <p:spPr>
            <a:xfrm>
              <a:off x="4694548" y="1348033"/>
              <a:ext cx="5137609" cy="24792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73CD8C6D-DB7E-A6C6-58C9-057A8913D148}"/>
                </a:ext>
              </a:extLst>
            </p:cNvPr>
            <p:cNvCxnSpPr>
              <a:cxnSpLocks/>
              <a:stCxn id="6" idx="2"/>
              <a:endCxn id="5" idx="2"/>
            </p:cNvCxnSpPr>
            <p:nvPr/>
          </p:nvCxnSpPr>
          <p:spPr>
            <a:xfrm rot="5400000" flipH="1">
              <a:off x="4639922" y="1203852"/>
              <a:ext cx="695893" cy="4550968"/>
            </a:xfrm>
            <a:prstGeom prst="curvedConnector3">
              <a:avLst>
                <a:gd name="adj1" fmla="val -43687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A7EA8B8-E729-A4C1-BD7C-52AAB8693B9B}"/>
                    </a:ext>
                  </a:extLst>
                </p:cNvPr>
                <p:cNvSpPr txBox="1"/>
                <p:nvPr/>
              </p:nvSpPr>
              <p:spPr>
                <a:xfrm>
                  <a:off x="4215872" y="4157665"/>
                  <a:ext cx="21325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Feedback: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reward</a:t>
                  </a:r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5181D8-B040-1AE3-96E1-24017F7A6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872" y="4157665"/>
                  <a:ext cx="213257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976" t="-6667" b="-2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0D4A20-3C1E-62E8-A295-A1C4ABFA7030}"/>
                    </a:ext>
                  </a:extLst>
                </p:cNvPr>
                <p:cNvSpPr txBox="1"/>
                <p:nvPr/>
              </p:nvSpPr>
              <p:spPr>
                <a:xfrm>
                  <a:off x="6525709" y="1387896"/>
                  <a:ext cx="15623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Environment</a:t>
                  </a:r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𝜐</m:t>
                      </m:r>
                    </m:oMath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3FE327-EDD6-5FDC-FA63-FCF05BA91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5709" y="1387896"/>
                  <a:ext cx="1562351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226" t="-6667" b="-2333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13A2517D-B53D-FB10-9878-B233451DCD80}"/>
                </a:ext>
              </a:extLst>
            </p:cNvPr>
            <p:cNvCxnSpPr>
              <a:cxnSpLocks/>
              <a:stCxn id="5" idx="0"/>
              <a:endCxn id="6" idx="0"/>
            </p:cNvCxnSpPr>
            <p:nvPr/>
          </p:nvCxnSpPr>
          <p:spPr>
            <a:xfrm rot="5400000" flipH="1" flipV="1">
              <a:off x="4557705" y="-497286"/>
              <a:ext cx="860329" cy="4550968"/>
            </a:xfrm>
            <a:prstGeom prst="curvedConnector3">
              <a:avLst>
                <a:gd name="adj1" fmla="val 137528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109A871-34E5-0A1E-1D62-0C33138CDA3E}"/>
                    </a:ext>
                  </a:extLst>
                </p:cNvPr>
                <p:cNvSpPr txBox="1"/>
                <p:nvPr/>
              </p:nvSpPr>
              <p:spPr>
                <a:xfrm>
                  <a:off x="4159786" y="666677"/>
                  <a:ext cx="24477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Decisions: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select</a:t>
                  </a:r>
                  <a:r>
                    <a:rPr lang="zh-CN" altLang="en-US" dirty="0"/>
                    <a:t> </a:t>
                  </a:r>
                  <a:r>
                    <a:rPr lang="en-US" altLang="zh-CN" dirty="0"/>
                    <a:t>arm</a:t>
                  </a:r>
                  <a:r>
                    <a:rPr lang="zh-CN" alt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E89E7A-78E9-5C9E-8E3C-5C236214C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9786" y="666677"/>
                  <a:ext cx="244772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062" t="-6667" b="-2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DBC8C-C47B-A94D-9857-B824B2787881}"/>
                </a:ext>
              </a:extLst>
            </p:cNvPr>
            <p:cNvGrpSpPr/>
            <p:nvPr/>
          </p:nvGrpSpPr>
          <p:grpSpPr>
            <a:xfrm>
              <a:off x="6111758" y="1996572"/>
              <a:ext cx="636728" cy="695893"/>
              <a:chOff x="965781" y="2850338"/>
              <a:chExt cx="1458475" cy="163627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81509B-D3FB-3869-046D-37DBFE165A1E}"/>
                  </a:ext>
                </a:extLst>
              </p:cNvPr>
              <p:cNvSpPr/>
              <p:nvPr/>
            </p:nvSpPr>
            <p:spPr>
              <a:xfrm flipH="1">
                <a:off x="2308405" y="2948307"/>
                <a:ext cx="45719" cy="8425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4" name="Display 43">
                <a:extLst>
                  <a:ext uri="{FF2B5EF4-FFF2-40B4-BE49-F238E27FC236}">
                    <a16:creationId xmlns:a16="http://schemas.microsoft.com/office/drawing/2014/main" id="{8EB9A01D-2A71-BAE3-FF82-921FE89F239C}"/>
                  </a:ext>
                </a:extLst>
              </p:cNvPr>
              <p:cNvSpPr/>
              <p:nvPr/>
            </p:nvSpPr>
            <p:spPr>
              <a:xfrm rot="16200000">
                <a:off x="1070761" y="2843328"/>
                <a:ext cx="1052532" cy="1262492"/>
              </a:xfrm>
              <a:prstGeom prst="flowChartDisplay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4B0591-9495-7CA6-7FA0-8ACB18D7AB30}"/>
                  </a:ext>
                </a:extLst>
              </p:cNvPr>
              <p:cNvSpPr/>
              <p:nvPr/>
            </p:nvSpPr>
            <p:spPr>
              <a:xfrm>
                <a:off x="965781" y="3324641"/>
                <a:ext cx="1262492" cy="11619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6" name="Frame 45">
                <a:extLst>
                  <a:ext uri="{FF2B5EF4-FFF2-40B4-BE49-F238E27FC236}">
                    <a16:creationId xmlns:a16="http://schemas.microsoft.com/office/drawing/2014/main" id="{CCABD835-AC39-7BA1-834D-244720ECD150}"/>
                  </a:ext>
                </a:extLst>
              </p:cNvPr>
              <p:cNvSpPr/>
              <p:nvPr/>
            </p:nvSpPr>
            <p:spPr>
              <a:xfrm>
                <a:off x="1872822" y="3446253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E5E1CE6D-52E8-467F-7728-77FB86506729}"/>
                  </a:ext>
                </a:extLst>
              </p:cNvPr>
              <p:cNvSpPr/>
              <p:nvPr/>
            </p:nvSpPr>
            <p:spPr>
              <a:xfrm>
                <a:off x="2197418" y="3736803"/>
                <a:ext cx="145955" cy="16248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EC769DB-CF3A-E068-1BC3-99C2122EF0A9}"/>
                  </a:ext>
                </a:extLst>
              </p:cNvPr>
              <p:cNvSpPr/>
              <p:nvPr/>
            </p:nvSpPr>
            <p:spPr>
              <a:xfrm>
                <a:off x="2233520" y="2850338"/>
                <a:ext cx="190736" cy="1788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9" name="Frame 48">
                <a:extLst>
                  <a:ext uri="{FF2B5EF4-FFF2-40B4-BE49-F238E27FC236}">
                    <a16:creationId xmlns:a16="http://schemas.microsoft.com/office/drawing/2014/main" id="{905E12C6-BA18-249A-1DB5-14453D7A579D}"/>
                  </a:ext>
                </a:extLst>
              </p:cNvPr>
              <p:cNvSpPr/>
              <p:nvPr/>
            </p:nvSpPr>
            <p:spPr>
              <a:xfrm>
                <a:off x="1507926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rame 49">
                <a:extLst>
                  <a:ext uri="{FF2B5EF4-FFF2-40B4-BE49-F238E27FC236}">
                    <a16:creationId xmlns:a16="http://schemas.microsoft.com/office/drawing/2014/main" id="{D9DAEF7F-BBAE-6605-20FC-F9C8494769DE}"/>
                  </a:ext>
                </a:extLst>
              </p:cNvPr>
              <p:cNvSpPr/>
              <p:nvPr/>
            </p:nvSpPr>
            <p:spPr>
              <a:xfrm>
                <a:off x="1177657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C17C945-ED59-57A7-68B5-691A189A5EE4}"/>
                  </a:ext>
                </a:extLst>
              </p:cNvPr>
              <p:cNvSpPr/>
              <p:nvPr/>
            </p:nvSpPr>
            <p:spPr>
              <a:xfrm>
                <a:off x="1279866" y="3899286"/>
                <a:ext cx="695165" cy="3048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8BD71D-4AA0-339C-52A0-5323BD34F58A}"/>
                </a:ext>
              </a:extLst>
            </p:cNvPr>
            <p:cNvGrpSpPr/>
            <p:nvPr/>
          </p:nvGrpSpPr>
          <p:grpSpPr>
            <a:xfrm>
              <a:off x="7300755" y="1990903"/>
              <a:ext cx="636728" cy="695893"/>
              <a:chOff x="965781" y="2850338"/>
              <a:chExt cx="1458475" cy="163627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48BA1E5-4954-85EC-403A-060739AE07F0}"/>
                  </a:ext>
                </a:extLst>
              </p:cNvPr>
              <p:cNvSpPr/>
              <p:nvPr/>
            </p:nvSpPr>
            <p:spPr>
              <a:xfrm flipH="1">
                <a:off x="2308405" y="2948307"/>
                <a:ext cx="45719" cy="8425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5" name="Display 34">
                <a:extLst>
                  <a:ext uri="{FF2B5EF4-FFF2-40B4-BE49-F238E27FC236}">
                    <a16:creationId xmlns:a16="http://schemas.microsoft.com/office/drawing/2014/main" id="{348FBF77-5347-A6D5-98D6-EA270766380E}"/>
                  </a:ext>
                </a:extLst>
              </p:cNvPr>
              <p:cNvSpPr/>
              <p:nvPr/>
            </p:nvSpPr>
            <p:spPr>
              <a:xfrm rot="16200000">
                <a:off x="1070761" y="2843328"/>
                <a:ext cx="1052532" cy="1262492"/>
              </a:xfrm>
              <a:prstGeom prst="flowChartDisplay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242C8E0-8694-8142-E24B-4546710ABD0F}"/>
                  </a:ext>
                </a:extLst>
              </p:cNvPr>
              <p:cNvSpPr/>
              <p:nvPr/>
            </p:nvSpPr>
            <p:spPr>
              <a:xfrm>
                <a:off x="965781" y="3324641"/>
                <a:ext cx="1262492" cy="11619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7" name="Frame 36">
                <a:extLst>
                  <a:ext uri="{FF2B5EF4-FFF2-40B4-BE49-F238E27FC236}">
                    <a16:creationId xmlns:a16="http://schemas.microsoft.com/office/drawing/2014/main" id="{122CF54E-9F49-7B6C-0057-C333035EB55B}"/>
                  </a:ext>
                </a:extLst>
              </p:cNvPr>
              <p:cNvSpPr/>
              <p:nvPr/>
            </p:nvSpPr>
            <p:spPr>
              <a:xfrm>
                <a:off x="1872822" y="3446253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8BA11969-35D4-9B95-20A9-D5CD77585ADF}"/>
                  </a:ext>
                </a:extLst>
              </p:cNvPr>
              <p:cNvSpPr/>
              <p:nvPr/>
            </p:nvSpPr>
            <p:spPr>
              <a:xfrm>
                <a:off x="2197418" y="3736803"/>
                <a:ext cx="145955" cy="16248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9FA434C-8906-5693-9DC8-0B2BB1451AAC}"/>
                  </a:ext>
                </a:extLst>
              </p:cNvPr>
              <p:cNvSpPr/>
              <p:nvPr/>
            </p:nvSpPr>
            <p:spPr>
              <a:xfrm>
                <a:off x="2233520" y="2850338"/>
                <a:ext cx="190736" cy="1788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0" name="Frame 39">
                <a:extLst>
                  <a:ext uri="{FF2B5EF4-FFF2-40B4-BE49-F238E27FC236}">
                    <a16:creationId xmlns:a16="http://schemas.microsoft.com/office/drawing/2014/main" id="{CBAC7E0F-CE7E-A8AC-3F0C-394C036EF8AB}"/>
                  </a:ext>
                </a:extLst>
              </p:cNvPr>
              <p:cNvSpPr/>
              <p:nvPr/>
            </p:nvSpPr>
            <p:spPr>
              <a:xfrm>
                <a:off x="1507926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Frame 40">
                <a:extLst>
                  <a:ext uri="{FF2B5EF4-FFF2-40B4-BE49-F238E27FC236}">
                    <a16:creationId xmlns:a16="http://schemas.microsoft.com/office/drawing/2014/main" id="{4231E9E6-D6EA-4AEC-2F91-3C3C58B3C0F0}"/>
                  </a:ext>
                </a:extLst>
              </p:cNvPr>
              <p:cNvSpPr/>
              <p:nvPr/>
            </p:nvSpPr>
            <p:spPr>
              <a:xfrm>
                <a:off x="1177657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FA9BF1-71E7-EE99-502E-C779857A832F}"/>
                  </a:ext>
                </a:extLst>
              </p:cNvPr>
              <p:cNvSpPr/>
              <p:nvPr/>
            </p:nvSpPr>
            <p:spPr>
              <a:xfrm>
                <a:off x="1279866" y="3899286"/>
                <a:ext cx="695165" cy="3048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C16D23-865A-7EA0-FF3D-906A2CD99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105"/>
            <a:stretch/>
          </p:blipFill>
          <p:spPr>
            <a:xfrm>
              <a:off x="8621964" y="2686796"/>
              <a:ext cx="1060708" cy="73175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CDA3D7-D5EB-4E23-41BD-E86CCE640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202"/>
            <a:stretch/>
          </p:blipFill>
          <p:spPr>
            <a:xfrm>
              <a:off x="7183941" y="2596165"/>
              <a:ext cx="1208507" cy="83283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0D98C4-5F7F-2864-20BB-F3673D8C5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789"/>
            <a:stretch/>
          </p:blipFill>
          <p:spPr>
            <a:xfrm>
              <a:off x="6090811" y="2701523"/>
              <a:ext cx="938354" cy="72576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EB6888-9829-AC9D-0167-2E1B35D24BE6}"/>
                </a:ext>
              </a:extLst>
            </p:cNvPr>
            <p:cNvSpPr txBox="1"/>
            <p:nvPr/>
          </p:nvSpPr>
          <p:spPr>
            <a:xfrm>
              <a:off x="4991474" y="2195628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Arms</a:t>
              </a:r>
              <a:endParaRPr lang="en-CN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607A9A-DAB4-7BA7-98E2-CB66E605396C}"/>
                </a:ext>
              </a:extLst>
            </p:cNvPr>
            <p:cNvSpPr txBox="1"/>
            <p:nvPr/>
          </p:nvSpPr>
          <p:spPr>
            <a:xfrm>
              <a:off x="4733069" y="2869130"/>
              <a:ext cx="11060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Reward</a:t>
              </a:r>
              <a:r>
                <a:rPr lang="zh-CN" altLang="en-US" sz="1400" dirty="0"/>
                <a:t> </a:t>
              </a:r>
              <a:endParaRPr lang="en-US" altLang="zh-CN" sz="1400" dirty="0"/>
            </a:p>
            <a:p>
              <a:pPr algn="ctr"/>
              <a:r>
                <a:rPr lang="en-US" altLang="zh-CN" sz="1400" dirty="0"/>
                <a:t>distributions</a:t>
              </a:r>
              <a:endParaRPr lang="en-CN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C3007-4A69-20EC-7751-886C39DE4802}"/>
                </a:ext>
              </a:extLst>
            </p:cNvPr>
            <p:cNvSpPr/>
            <p:nvPr/>
          </p:nvSpPr>
          <p:spPr>
            <a:xfrm>
              <a:off x="1338606" y="425007"/>
              <a:ext cx="9153427" cy="42695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9A1F79-6021-967F-03C2-479E9ED83649}"/>
                </a:ext>
              </a:extLst>
            </p:cNvPr>
            <p:cNvSpPr txBox="1"/>
            <p:nvPr/>
          </p:nvSpPr>
          <p:spPr>
            <a:xfrm>
              <a:off x="1508289" y="463652"/>
              <a:ext cx="2117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Stochastic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Bandits</a:t>
              </a:r>
              <a:endParaRPr lang="en-CN" sz="2000" b="1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482C231-0D2B-3F3E-60EB-B425FB41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682" y="533944"/>
              <a:ext cx="1500433" cy="317399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6ECC4F-0C2E-2F4B-5750-385B2F9FABB4}"/>
                </a:ext>
              </a:extLst>
            </p:cNvPr>
            <p:cNvGrpSpPr/>
            <p:nvPr/>
          </p:nvGrpSpPr>
          <p:grpSpPr>
            <a:xfrm>
              <a:off x="8701183" y="1973386"/>
              <a:ext cx="636728" cy="695893"/>
              <a:chOff x="965781" y="2850338"/>
              <a:chExt cx="1458475" cy="16362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D6D7A8D-A70C-3FFB-F1AC-B156EB86A6E4}"/>
                  </a:ext>
                </a:extLst>
              </p:cNvPr>
              <p:cNvSpPr/>
              <p:nvPr/>
            </p:nvSpPr>
            <p:spPr>
              <a:xfrm flipH="1">
                <a:off x="2308405" y="2948307"/>
                <a:ext cx="45719" cy="84254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6" name="Display 25">
                <a:extLst>
                  <a:ext uri="{FF2B5EF4-FFF2-40B4-BE49-F238E27FC236}">
                    <a16:creationId xmlns:a16="http://schemas.microsoft.com/office/drawing/2014/main" id="{87D919AD-2050-7C92-07DA-46B4D657C6A0}"/>
                  </a:ext>
                </a:extLst>
              </p:cNvPr>
              <p:cNvSpPr/>
              <p:nvPr/>
            </p:nvSpPr>
            <p:spPr>
              <a:xfrm rot="16200000">
                <a:off x="1070761" y="2843328"/>
                <a:ext cx="1052532" cy="1262492"/>
              </a:xfrm>
              <a:prstGeom prst="flowChartDisplay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1D1D63F-C3A4-5A4C-A65E-A089B21C5A8E}"/>
                  </a:ext>
                </a:extLst>
              </p:cNvPr>
              <p:cNvSpPr/>
              <p:nvPr/>
            </p:nvSpPr>
            <p:spPr>
              <a:xfrm>
                <a:off x="965781" y="3324641"/>
                <a:ext cx="1262492" cy="11619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8" name="Frame 27">
                <a:extLst>
                  <a:ext uri="{FF2B5EF4-FFF2-40B4-BE49-F238E27FC236}">
                    <a16:creationId xmlns:a16="http://schemas.microsoft.com/office/drawing/2014/main" id="{486D49E6-0596-F806-085F-A55FAB8E72A0}"/>
                  </a:ext>
                </a:extLst>
              </p:cNvPr>
              <p:cNvSpPr/>
              <p:nvPr/>
            </p:nvSpPr>
            <p:spPr>
              <a:xfrm>
                <a:off x="1872822" y="3446253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7CECF45-9D58-FBF2-60EE-E39FCA7D635D}"/>
                  </a:ext>
                </a:extLst>
              </p:cNvPr>
              <p:cNvSpPr/>
              <p:nvPr/>
            </p:nvSpPr>
            <p:spPr>
              <a:xfrm>
                <a:off x="2197418" y="3736803"/>
                <a:ext cx="145955" cy="16248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321DDEF-652E-6542-CBE0-15AF505FCA2D}"/>
                  </a:ext>
                </a:extLst>
              </p:cNvPr>
              <p:cNvSpPr/>
              <p:nvPr/>
            </p:nvSpPr>
            <p:spPr>
              <a:xfrm>
                <a:off x="2233520" y="2850338"/>
                <a:ext cx="190736" cy="1788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31" name="Frame 30">
                <a:extLst>
                  <a:ext uri="{FF2B5EF4-FFF2-40B4-BE49-F238E27FC236}">
                    <a16:creationId xmlns:a16="http://schemas.microsoft.com/office/drawing/2014/main" id="{65A0B5B7-8930-EA9B-5BE0-4DD4F8427D29}"/>
                  </a:ext>
                </a:extLst>
              </p:cNvPr>
              <p:cNvSpPr/>
              <p:nvPr/>
            </p:nvSpPr>
            <p:spPr>
              <a:xfrm>
                <a:off x="1507926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rame 31">
                <a:extLst>
                  <a:ext uri="{FF2B5EF4-FFF2-40B4-BE49-F238E27FC236}">
                    <a16:creationId xmlns:a16="http://schemas.microsoft.com/office/drawing/2014/main" id="{6D80B448-DB09-ACE8-0B03-B565AC6B39EA}"/>
                  </a:ext>
                </a:extLst>
              </p:cNvPr>
              <p:cNvSpPr/>
              <p:nvPr/>
            </p:nvSpPr>
            <p:spPr>
              <a:xfrm>
                <a:off x="1177657" y="3445742"/>
                <a:ext cx="204418" cy="261985"/>
              </a:xfrm>
              <a:prstGeom prst="fram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85967A-D637-DFFF-3AD9-75EDEB0D9CB6}"/>
                  </a:ext>
                </a:extLst>
              </p:cNvPr>
              <p:cNvSpPr/>
              <p:nvPr/>
            </p:nvSpPr>
            <p:spPr>
              <a:xfrm>
                <a:off x="1279866" y="3899286"/>
                <a:ext cx="695165" cy="3048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8FDB41-74B2-691F-2EFB-9849C69B672E}"/>
                </a:ext>
              </a:extLst>
            </p:cNvPr>
            <p:cNvSpPr txBox="1"/>
            <p:nvPr/>
          </p:nvSpPr>
          <p:spPr>
            <a:xfrm>
              <a:off x="8180329" y="207604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en-C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A822-3FC8-83FE-2524-21AF86E0E79D}"/>
                </a:ext>
              </a:extLst>
            </p:cNvPr>
            <p:cNvSpPr txBox="1"/>
            <p:nvPr/>
          </p:nvSpPr>
          <p:spPr>
            <a:xfrm>
              <a:off x="8180329" y="280654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en-CN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B2957D5-FE6C-2F7C-F743-98AE4C6B92B1}"/>
              </a:ext>
            </a:extLst>
          </p:cNvPr>
          <p:cNvSpPr txBox="1"/>
          <p:nvPr/>
        </p:nvSpPr>
        <p:spPr>
          <a:xfrm>
            <a:off x="9146315" y="-25646"/>
            <a:ext cx="60960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Goals: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Regret</a:t>
            </a:r>
            <a:r>
              <a:rPr lang="zh-CN" altLang="en-US" dirty="0"/>
              <a:t> </a:t>
            </a:r>
            <a:r>
              <a:rPr lang="en-US" altLang="zh-CN" dirty="0" err="1"/>
              <a:t>minimisation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r>
              <a:rPr lang="zh-CN" altLang="en-US" dirty="0"/>
              <a:t> </a:t>
            </a:r>
            <a:r>
              <a:rPr lang="en-US" altLang="zh-CN" dirty="0"/>
              <a:t>identification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(Bayesian)</a:t>
            </a:r>
            <a:r>
              <a:rPr lang="zh-CN" altLang="en-US" dirty="0"/>
              <a:t> </a:t>
            </a:r>
            <a:r>
              <a:rPr lang="en-US" altLang="zh-CN" dirty="0" err="1"/>
              <a:t>Optimisation</a:t>
            </a:r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8CC8E-56DF-EE8A-D041-7BA582F0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6C99-DA3C-3F41-B19E-A2AB6AB4D525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783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44841" y="24641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Exploitation vs. Exploration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5" y="2464167"/>
            <a:ext cx="3520474" cy="2346982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921879" y="440267"/>
            <a:ext cx="3183467" cy="1507067"/>
          </a:xfrm>
          <a:prstGeom prst="wedgeRoundRectCallout">
            <a:avLst>
              <a:gd name="adj1" fmla="val 75726"/>
              <a:gd name="adj2" fmla="val 9148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1879" y="744434"/>
            <a:ext cx="3134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Best choice with </a:t>
            </a:r>
          </a:p>
          <a:p>
            <a:pPr algn="ctr"/>
            <a:r>
              <a:rPr lang="en-US" sz="2400"/>
              <a:t>the current information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428529" y="365983"/>
            <a:ext cx="3183466" cy="1414110"/>
          </a:xfrm>
          <a:prstGeom prst="wedgeRoundRectCallout">
            <a:avLst>
              <a:gd name="adj1" fmla="val 10337"/>
              <a:gd name="adj2" fmla="val 11301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30976" y="472873"/>
            <a:ext cx="2978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 possibilities </a:t>
            </a:r>
          </a:p>
          <a:p>
            <a:r>
              <a:rPr lang="en-US" sz="2400" dirty="0"/>
              <a:t>have not been tried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</a:p>
          <a:p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high</a:t>
            </a:r>
            <a:r>
              <a:rPr lang="zh-CN" altLang="en-US" sz="2400" dirty="0"/>
              <a:t> </a:t>
            </a:r>
            <a:r>
              <a:rPr lang="en-US" altLang="zh-CN" sz="2400" dirty="0"/>
              <a:t>uncertainty</a:t>
            </a:r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6E5688-9E54-6D49-820E-9535343192B0}"/>
              </a:ext>
            </a:extLst>
          </p:cNvPr>
          <p:cNvSpPr txBox="1">
            <a:spLocks/>
          </p:cNvSpPr>
          <p:nvPr/>
        </p:nvSpPr>
        <p:spPr>
          <a:xfrm>
            <a:off x="2789561" y="3643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How to allocate samples adaptively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433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12"/>
    </mc:Choice>
    <mc:Fallback xmlns="">
      <p:transition spd="slow" advTm="41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9568-9804-4D9D-BB28-125F1FC8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Applications: Vaccine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67558-E218-43BF-8F11-C4FB81333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82" y="1587086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/>
              <a:t>Identify optimal strategies (highest mean/median reward) for allocation vaccines </a:t>
            </a:r>
          </a:p>
          <a:p>
            <a:r>
              <a:rPr lang="en-US" sz="2400"/>
              <a:t>Arm: vaccine allocation strategy </a:t>
            </a:r>
          </a:p>
          <a:p>
            <a:r>
              <a:rPr lang="en-US" sz="2400"/>
              <a:t>Reward: proportion of individuals that did not experience symptomatic infection</a:t>
            </a:r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47ACF-DC7F-4342-8A1E-1E6E95B7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81" y="3092088"/>
            <a:ext cx="9764202" cy="2846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97384-A272-4DFA-B8B2-8FFF01BDF958}"/>
              </a:ext>
            </a:extLst>
          </p:cNvPr>
          <p:cNvSpPr txBox="1"/>
          <p:nvPr/>
        </p:nvSpPr>
        <p:spPr>
          <a:xfrm>
            <a:off x="838200" y="6231265"/>
            <a:ext cx="917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/>
          </a:p>
          <a:p>
            <a:r>
              <a:rPr lang="en-US" sz="1400" b="1"/>
              <a:t>Zhang, M. </a:t>
            </a:r>
            <a:r>
              <a:rPr lang="en-US" sz="1400"/>
              <a:t>; Ong, C.S.. Quantile Bandits for Best Arms Identification. ICML2021.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2BDB3-3B9F-4EFE-97B0-83BDF677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003A-9CAF-4E65-B6C3-11C4214CA2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9C3A-0565-4369-995C-E7A8CB31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21" y="202143"/>
            <a:ext cx="10515600" cy="1325563"/>
          </a:xfrm>
        </p:spPr>
        <p:txBody>
          <a:bodyPr/>
          <a:lstStyle/>
          <a:p>
            <a:r>
              <a:rPr lang="en-US" b="1"/>
              <a:t>Applications: Biological design </a:t>
            </a:r>
          </a:p>
        </p:txBody>
      </p:sp>
      <p:pic>
        <p:nvPicPr>
          <p:cNvPr id="4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C26CFC-8F15-43C3-A012-FB96C76AF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40699" y="0"/>
            <a:ext cx="4331688" cy="3054464"/>
          </a:xfrm>
          <a:prstGeom prst="rect">
            <a:avLst/>
          </a:prstGeom>
          <a:noFill/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E1B6B5D-D312-46C7-8A79-2E299CA6C152}"/>
              </a:ext>
            </a:extLst>
          </p:cNvPr>
          <p:cNvSpPr txBox="1">
            <a:spLocks/>
          </p:cNvSpPr>
          <p:nvPr/>
        </p:nvSpPr>
        <p:spPr>
          <a:xfrm>
            <a:off x="462926" y="1690688"/>
            <a:ext cx="7238061" cy="8524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/>
              <a:t>With fixed budget, design</a:t>
            </a:r>
            <a:r>
              <a:rPr lang="zh-CN" altLang="en-US" sz="1800"/>
              <a:t> </a:t>
            </a:r>
            <a:r>
              <a:rPr lang="en-US" altLang="zh-CN" sz="1800"/>
              <a:t>Ribosome</a:t>
            </a:r>
            <a:r>
              <a:rPr lang="zh-CN" altLang="en-US" sz="1800"/>
              <a:t> </a:t>
            </a:r>
            <a:r>
              <a:rPr lang="en-US" altLang="zh-CN" sz="1800"/>
              <a:t>Binding</a:t>
            </a:r>
            <a:r>
              <a:rPr lang="zh-CN" altLang="en-US" sz="1800"/>
              <a:t> </a:t>
            </a:r>
            <a:r>
              <a:rPr lang="en-US" altLang="zh-CN" sz="1800"/>
              <a:t>Site</a:t>
            </a:r>
            <a:r>
              <a:rPr lang="zh-CN" altLang="en-US" sz="1800"/>
              <a:t> </a:t>
            </a:r>
            <a:r>
              <a:rPr lang="en-US" altLang="zh-CN" sz="1800"/>
              <a:t>(RBS)</a:t>
            </a:r>
            <a:r>
              <a:rPr lang="zh-CN" altLang="en-US" sz="1800"/>
              <a:t> </a:t>
            </a:r>
            <a:r>
              <a:rPr lang="en-US" altLang="zh-CN" sz="1800"/>
              <a:t>sequences</a:t>
            </a:r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0A680-609C-4636-80E3-E6117239139B}"/>
              </a:ext>
            </a:extLst>
          </p:cNvPr>
          <p:cNvSpPr txBox="1"/>
          <p:nvPr/>
        </p:nvSpPr>
        <p:spPr>
          <a:xfrm>
            <a:off x="876829" y="2738825"/>
            <a:ext cx="710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/>
              <a:t>Optimize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protein</a:t>
            </a:r>
            <a:r>
              <a:rPr lang="zh-CN" altLang="en-US"/>
              <a:t> </a:t>
            </a:r>
            <a:r>
              <a:rPr lang="en-US" altLang="zh-CN"/>
              <a:t>expression</a:t>
            </a:r>
            <a:r>
              <a:rPr lang="zh-CN" altLang="en-US"/>
              <a:t> </a:t>
            </a:r>
            <a:r>
              <a:rPr lang="en-US" altLang="zh-CN"/>
              <a:t>level</a:t>
            </a:r>
          </a:p>
          <a:p>
            <a:pPr algn="ctr"/>
            <a:r>
              <a:rPr lang="en-US"/>
              <a:t>Identify the DNA sequences with highest possible protein expression level</a:t>
            </a:r>
          </a:p>
        </p:txBody>
      </p:sp>
      <p:sp>
        <p:nvSpPr>
          <p:cNvPr id="7" name="Right Arrow 4">
            <a:extLst>
              <a:ext uri="{FF2B5EF4-FFF2-40B4-BE49-F238E27FC236}">
                <a16:creationId xmlns:a16="http://schemas.microsoft.com/office/drawing/2014/main" id="{ABDEEE58-34D7-4A79-9D85-BA13B1F9B49F}"/>
              </a:ext>
            </a:extLst>
          </p:cNvPr>
          <p:cNvSpPr/>
          <p:nvPr/>
        </p:nvSpPr>
        <p:spPr>
          <a:xfrm rot="5400000">
            <a:off x="3825675" y="2200299"/>
            <a:ext cx="565891" cy="310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78AFBA1-8AE1-4687-9551-DECFEB4B35D8}"/>
              </a:ext>
            </a:extLst>
          </p:cNvPr>
          <p:cNvGraphicFramePr>
            <a:graphicFrameLocks noGrp="1"/>
          </p:cNvGraphicFramePr>
          <p:nvPr/>
        </p:nvGraphicFramePr>
        <p:xfrm>
          <a:off x="2266122" y="3991554"/>
          <a:ext cx="5144494" cy="23321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27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Arm: </a:t>
                      </a:r>
                      <a:r>
                        <a:rPr lang="en-US" sz="1600"/>
                        <a:t>RBS</a:t>
                      </a:r>
                      <a:r>
                        <a:rPr lang="en-US" sz="1600" baseline="0"/>
                        <a:t> sequence</a:t>
                      </a:r>
                      <a:endParaRPr lang="en-US" sz="16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Reward: Normalized</a:t>
                      </a:r>
                      <a:r>
                        <a:rPr lang="zh-CN" altLang="en-US" sz="1600" baseline="30000"/>
                        <a:t>*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Protein</a:t>
                      </a:r>
                      <a:r>
                        <a:rPr lang="zh-CN" altLang="en-US" sz="1600"/>
                        <a:t> </a:t>
                      </a:r>
                      <a:r>
                        <a:rPr lang="en-US" sz="1600"/>
                        <a:t>Expression Level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GTTATA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1.58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ATATGC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1.42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CTCGGA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0.14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GTTTTT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2.88</a:t>
                      </a:r>
                      <a:endParaRPr lang="en-US" sz="160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D7987F-051A-4497-B64B-B40B110A13C2}"/>
                  </a:ext>
                </a:extLst>
              </p:cNvPr>
              <p:cNvSpPr txBox="1"/>
              <p:nvPr/>
            </p:nvSpPr>
            <p:spPr>
              <a:xfrm>
                <a:off x="7977204" y="6138337"/>
                <a:ext cx="4058675" cy="380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/>
                  <a:t>* </a:t>
                </a:r>
                <a:r>
                  <a:rPr lang="en-US" altLang="zh-CN" sz="1400"/>
                  <a:t>zero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mean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and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unit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variance</a:t>
                </a:r>
                <a:r>
                  <a:rPr lang="zh-CN" altLang="en-US" sz="1400"/>
                  <a:t> </a:t>
                </a:r>
                <a:r>
                  <a:rPr lang="en-US" altLang="zh-CN" sz="1400"/>
                  <a:t>normalization </a:t>
                </a:r>
                <a14:m>
                  <m:oMath xmlns:m="http://schemas.openxmlformats.org/officeDocument/2006/math">
                    <m:r>
                      <a:rPr lang="en-AU" altLang="zh-CN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AU" sz="14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zh-CN" altLang="en-AU" sz="14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D7987F-051A-4497-B64B-B40B110A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204" y="6138337"/>
                <a:ext cx="4058675" cy="380617"/>
              </a:xfrm>
              <a:prstGeom prst="rect">
                <a:avLst/>
              </a:prstGeom>
              <a:blipFill>
                <a:blip r:embed="rId3"/>
                <a:stretch>
                  <a:fillRect l="-451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14" descr="A close up of a flower&#10;&#10;Description automatically generated">
            <a:extLst>
              <a:ext uri="{FF2B5EF4-FFF2-40B4-BE49-F238E27FC236}">
                <a16:creationId xmlns:a16="http://schemas.microsoft.com/office/drawing/2014/main" id="{05176E58-29E3-4EEF-B5F7-7A1231FF5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8" y="4570083"/>
            <a:ext cx="1068268" cy="1060256"/>
          </a:xfrm>
          <a:prstGeom prst="rect">
            <a:avLst/>
          </a:prstGeom>
          <a:noFill/>
        </p:spPr>
      </p:pic>
      <p:pic>
        <p:nvPicPr>
          <p:cNvPr id="11" name="Picture 2" descr="DI_20131015_69">
            <a:extLst>
              <a:ext uri="{FF2B5EF4-FFF2-40B4-BE49-F238E27FC236}">
                <a16:creationId xmlns:a16="http://schemas.microsoft.com/office/drawing/2014/main" id="{BF2E7269-29FA-4A01-8268-59C26482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10" y="4307202"/>
            <a:ext cx="2377864" cy="158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EC7A54-AEA5-3A4D-9494-5794F1C7BDAA}"/>
              </a:ext>
            </a:extLst>
          </p:cNvPr>
          <p:cNvSpPr txBox="1"/>
          <p:nvPr/>
        </p:nvSpPr>
        <p:spPr>
          <a:xfrm>
            <a:off x="70184" y="6540657"/>
            <a:ext cx="114242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Machine learning guided batched design of a bacterial Ribosome Binding Site.</a:t>
            </a:r>
            <a:r>
              <a:rPr lang="zh-CN" altLang="en-US" sz="1000" dirty="0"/>
              <a:t> </a:t>
            </a:r>
            <a:r>
              <a:rPr lang="en-GB" sz="1100" b="1" dirty="0"/>
              <a:t>Mengyan Zhang</a:t>
            </a:r>
            <a:r>
              <a:rPr lang="en-GB" sz="1100" dirty="0"/>
              <a:t>, Maciej Bartosz </a:t>
            </a:r>
            <a:r>
              <a:rPr lang="en-GB" sz="1100" dirty="0" err="1"/>
              <a:t>Holowko</a:t>
            </a:r>
            <a:r>
              <a:rPr lang="en-GB" sz="1100" dirty="0"/>
              <a:t>, Huw Hayman </a:t>
            </a:r>
            <a:r>
              <a:rPr lang="en-GB" sz="1100" dirty="0" err="1"/>
              <a:t>Zumpe</a:t>
            </a:r>
            <a:r>
              <a:rPr lang="en-GB" sz="1100" dirty="0"/>
              <a:t>, Cheng Soon Ong. ACS Synthetic Biology Journal 2022.</a:t>
            </a:r>
            <a:r>
              <a:rPr lang="en-GB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619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353F-A33C-41BE-BE64-80E54C17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Applications: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39984-B4A9-43AA-9813-41CE4B072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653"/>
            <a:ext cx="10939129" cy="4351338"/>
          </a:xfrm>
        </p:spPr>
        <p:txBody>
          <a:bodyPr>
            <a:normAutofit/>
          </a:bodyPr>
          <a:lstStyle/>
          <a:p>
            <a:r>
              <a:rPr lang="en-US" altLang="zh-CN" sz="2400"/>
              <a:t>BAI:</a:t>
            </a:r>
            <a:r>
              <a:rPr lang="zh-CN" altLang="en-US" sz="2400"/>
              <a:t> </a:t>
            </a:r>
            <a:r>
              <a:rPr lang="en-US" sz="2400"/>
              <a:t>identify the most popular items (with potential high CTR) above some level of confidence using fewest possible samples</a:t>
            </a:r>
            <a:r>
              <a:rPr lang="en-US" altLang="zh-CN" sz="2400"/>
              <a:t>/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fixed</a:t>
            </a:r>
            <a:r>
              <a:rPr lang="zh-CN" altLang="en-US" sz="2400"/>
              <a:t> </a:t>
            </a:r>
            <a:r>
              <a:rPr lang="en-US" altLang="zh-CN" sz="2400"/>
              <a:t>budget</a:t>
            </a:r>
          </a:p>
          <a:p>
            <a:r>
              <a:rPr lang="en-US" altLang="zh-CN" sz="2400"/>
              <a:t>Regret</a:t>
            </a:r>
            <a:r>
              <a:rPr lang="zh-CN" altLang="en-US" sz="2400"/>
              <a:t> </a:t>
            </a:r>
            <a:r>
              <a:rPr lang="en-US" altLang="zh-CN" sz="2400"/>
              <a:t>minimization:</a:t>
            </a:r>
            <a:r>
              <a:rPr lang="zh-CN" altLang="en-US" sz="2400"/>
              <a:t> </a:t>
            </a:r>
            <a:r>
              <a:rPr lang="en-US" altLang="zh-CN" sz="2400"/>
              <a:t>recommend</a:t>
            </a:r>
            <a:r>
              <a:rPr lang="zh-CN" altLang="en-US" sz="2400"/>
              <a:t> </a:t>
            </a:r>
            <a:r>
              <a:rPr lang="en-US" altLang="zh-CN" sz="2400"/>
              <a:t>items</a:t>
            </a:r>
            <a:r>
              <a:rPr lang="zh-CN" altLang="en-US" sz="2400"/>
              <a:t> </a:t>
            </a:r>
            <a:r>
              <a:rPr lang="en-US" altLang="zh-CN" sz="2400"/>
              <a:t>sequentially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users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goal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minimize</a:t>
            </a:r>
            <a:r>
              <a:rPr lang="zh-CN" altLang="en-US" sz="2400"/>
              <a:t> </a:t>
            </a:r>
            <a:r>
              <a:rPr lang="en-US" altLang="zh-CN" sz="2400"/>
              <a:t>cumulative</a:t>
            </a:r>
            <a:r>
              <a:rPr lang="zh-CN" altLang="en-US" sz="2400"/>
              <a:t> </a:t>
            </a:r>
            <a:r>
              <a:rPr lang="en-US" altLang="zh-CN" sz="2400"/>
              <a:t>regret</a:t>
            </a:r>
            <a:endParaRPr lang="en-US" sz="2400"/>
          </a:p>
          <a:p>
            <a:r>
              <a:rPr lang="en-US" sz="2400"/>
              <a:t>Arm: item (e.g. news)</a:t>
            </a:r>
          </a:p>
          <a:p>
            <a:r>
              <a:rPr lang="en-US" sz="2400"/>
              <a:t>Reward: click/ preference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FC8C9-B8A3-4447-9E87-F918993A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286" y="2750518"/>
            <a:ext cx="3631635" cy="3759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9A895-43AD-43DE-84C6-722D0E61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37" y="3880152"/>
            <a:ext cx="5302245" cy="2495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2C560-7CE1-4D5C-B555-A351B13231BD}"/>
              </a:ext>
            </a:extLst>
          </p:cNvPr>
          <p:cNvSpPr txBox="1"/>
          <p:nvPr/>
        </p:nvSpPr>
        <p:spPr>
          <a:xfrm>
            <a:off x="414671" y="6528808"/>
            <a:ext cx="10939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Nan Li,  Peng Hu,  </a:t>
            </a:r>
            <a:r>
              <a:rPr lang="en-US" sz="1200" err="1"/>
              <a:t>Wenming</a:t>
            </a:r>
            <a:r>
              <a:rPr lang="en-US" sz="1200"/>
              <a:t> Xiao,  </a:t>
            </a:r>
            <a:r>
              <a:rPr lang="en-US" sz="1200" err="1"/>
              <a:t>Liangjie</a:t>
            </a:r>
            <a:r>
              <a:rPr lang="en-US" sz="1200"/>
              <a:t> Zhang Exploration &amp; Exploitation in Recommender System 2021 Slides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19D62B-F060-46B1-A8B5-5C6B7005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003A-9CAF-4E65-B6C3-11C4214CA2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8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C26F-C66B-ED28-2C04-3F6228DD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Clinical Treatment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5B23-2341-6EB8-5AD1-B1BD848B6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570"/>
            <a:ext cx="4725692" cy="3893250"/>
          </a:xfrm>
        </p:spPr>
        <p:txBody>
          <a:bodyPr/>
          <a:lstStyle/>
          <a:p>
            <a:r>
              <a:rPr lang="en-US" dirty="0"/>
              <a:t>Help clinicians to recommend treatments for patients </a:t>
            </a:r>
          </a:p>
          <a:p>
            <a:r>
              <a:rPr lang="en-US" dirty="0"/>
              <a:t>Arms: treatments</a:t>
            </a:r>
          </a:p>
          <a:p>
            <a:r>
              <a:rPr lang="en-US" dirty="0"/>
              <a:t>Rewards: the health condition of patients </a:t>
            </a:r>
          </a:p>
          <a:p>
            <a:endParaRPr lang="en-US" dirty="0"/>
          </a:p>
        </p:txBody>
      </p:sp>
      <p:pic>
        <p:nvPicPr>
          <p:cNvPr id="2050" name="Picture 2" descr="physician holding laptop exploring data">
            <a:extLst>
              <a:ext uri="{FF2B5EF4-FFF2-40B4-BE49-F238E27FC236}">
                <a16:creationId xmlns:a16="http://schemas.microsoft.com/office/drawing/2014/main" id="{09444174-CCC4-B74B-D36A-993DF3BA0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27" y="1825625"/>
            <a:ext cx="5325141" cy="355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62FCA7-63C3-D691-7FFE-D36AD62CA363}"/>
              </a:ext>
            </a:extLst>
          </p:cNvPr>
          <p:cNvSpPr txBox="1"/>
          <p:nvPr/>
        </p:nvSpPr>
        <p:spPr>
          <a:xfrm>
            <a:off x="838200" y="6447295"/>
            <a:ext cx="682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from https://</a:t>
            </a:r>
            <a:r>
              <a:rPr lang="en-US" dirty="0" err="1"/>
              <a:t>hms.harvard.edu</a:t>
            </a:r>
            <a:r>
              <a:rPr lang="en-US" dirty="0"/>
              <a:t>/news/more-intelligent-medicine</a:t>
            </a:r>
          </a:p>
        </p:txBody>
      </p:sp>
    </p:spTree>
    <p:extLst>
      <p:ext uri="{BB962C8B-B14F-4D97-AF65-F5344CB8AC3E}">
        <p14:creationId xmlns:p14="http://schemas.microsoft.com/office/powerpoint/2010/main" val="20930804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7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1710</Words>
  <Application>Microsoft Macintosh PowerPoint</Application>
  <PresentationFormat>Widescreen</PresentationFormat>
  <Paragraphs>226</Paragraphs>
  <Slides>30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Lora</vt:lpstr>
      <vt:lpstr>Office Theme</vt:lpstr>
      <vt:lpstr>1_Office Theme</vt:lpstr>
      <vt:lpstr>Introduction to Machine Learning Decision Making</vt:lpstr>
      <vt:lpstr>What we will cover </vt:lpstr>
      <vt:lpstr>Textbook (if you’d like to learn more) </vt:lpstr>
      <vt:lpstr>Sequential decision-making: Bandits</vt:lpstr>
      <vt:lpstr>Exploitation vs. Exploration ?</vt:lpstr>
      <vt:lpstr>Applications: Vaccine testing</vt:lpstr>
      <vt:lpstr>Applications: Biological design </vt:lpstr>
      <vt:lpstr>Applications: Recommendation System</vt:lpstr>
      <vt:lpstr>Application: Clinical Treatment Recommendations</vt:lpstr>
      <vt:lpstr>PowerPoint Presentation</vt:lpstr>
      <vt:lpstr>PowerPoint Presentation</vt:lpstr>
      <vt:lpstr>Why Bandits?</vt:lpstr>
      <vt:lpstr>PowerPoint Presentation</vt:lpstr>
      <vt:lpstr>Epsilon-Greedy</vt:lpstr>
      <vt:lpstr>Upper Confidence Bound (UCB) algorithm</vt:lpstr>
      <vt:lpstr>Linear UCB </vt:lpstr>
      <vt:lpstr>Applications: Recommendation System</vt:lpstr>
      <vt:lpstr>Contextual Bandits - LinUCB</vt:lpstr>
      <vt:lpstr>Thompson Sampling for Bernoulli Bandits</vt:lpstr>
      <vt:lpstr>Extension: Reinforcement learning</vt:lpstr>
      <vt:lpstr>Sequential decision-making: Active Learning</vt:lpstr>
      <vt:lpstr>Why active learning</vt:lpstr>
      <vt:lpstr>Query Strategies</vt:lpstr>
      <vt:lpstr>Uncertainty Sampling</vt:lpstr>
      <vt:lpstr>Expected Model Change</vt:lpstr>
      <vt:lpstr>Bayesian Active Learning by Disagreement (BALD)</vt:lpstr>
      <vt:lpstr>Evaluations</vt:lpstr>
      <vt:lpstr>Active learning applications: medical </vt:lpstr>
      <vt:lpstr>Active learning application in NLP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Decision Making</dc:title>
  <dc:creator>Mengyan Zhang</dc:creator>
  <cp:lastModifiedBy>Mengyan Zhang</cp:lastModifiedBy>
  <cp:revision>9</cp:revision>
  <dcterms:created xsi:type="dcterms:W3CDTF">2023-05-08T12:51:24Z</dcterms:created>
  <dcterms:modified xsi:type="dcterms:W3CDTF">2023-05-24T19:01:47Z</dcterms:modified>
</cp:coreProperties>
</file>